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0" r:id="rId1"/>
  </p:sldMasterIdLst>
  <p:notesMasterIdLst>
    <p:notesMasterId r:id="rId45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A4287CF-D997-499E-BEFF-E267156936CC}">
  <a:tblStyle styleId="{CA4287CF-D997-499E-BEFF-E267156936C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2b49fcec636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b49fcec636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b49fcec636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b49fcec636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2b49fcec636_0_7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2b49fcec636_0_7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2b49fcec636_0_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2b49fcec636_0_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2b49fcec636_0_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2b49fcec636_0_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2f768a006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2f768a006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2f768a006bb_0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2f768a006bb_0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2f768a006bb_0_1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2f768a006bb_0_1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2f768a006bb_0_16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2f768a006bb_0_16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2f768a006bb_0_2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2f768a006bb_0_2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2b49fcec636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2b49fcec636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2b49fcec636_0_10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2b49fcec636_0_10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2b49fcec636_0_1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2b49fcec636_0_1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g2b49fcec636_0_1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" name="Google Shape;944;g2b49fcec636_0_1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2f768a006bb_0_3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2f768a006bb_0_3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2b49fcec636_0_7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2b49fcec636_0_7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2f768a006bb_0_4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2f768a006bb_0_4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2b49fcec636_0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2b49fcec636_0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2b49fcec636_0_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2b49fcec636_0_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2b49fcec636_0_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2b49fcec636_0_8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2b49fcec636_0_8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" name="Google Shape;1057;g2b49fcec636_0_8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2b49fcec636_0_1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2b49fcec636_0_1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2b49fcec636_0_8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2b49fcec636_0_8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2b49fcec636_0_8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2b49fcec636_0_8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2b49fcec636_0_1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2b49fcec636_0_1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2b49fcec636_0_1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2b49fcec636_0_1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2b49fcec636_0_1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2b49fcec636_0_1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2b49fcec636_0_1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2b49fcec636_0_1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2b49fcec636_0_8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2b49fcec636_0_8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2b49fcec636_0_9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2b49fcec636_0_9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g2b49fcec636_0_1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7" name="Google Shape;1187;g2b49fcec636_0_1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2b49fcec636_0_9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2b49fcec636_0_9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2b49fcec636_0_1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2b49fcec636_0_14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g2b49fcec636_0_15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2b49fcec636_0_15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2b49fcec636_0_9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2b49fcec636_0_9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g2b49fcec636_0_9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" name="Google Shape;1262;g2b49fcec636_0_9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2b5d6f63ce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2b5d6f63ce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2b49fcec636_0_1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" name="Google Shape;1302;g2b49fcec636_0_1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2b49fcec636_0_1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2b49fcec636_0_1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g2b49fcec636_0_1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" name="Google Shape;1324;g2b49fcec636_0_1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g2b49fcec636_0_1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" name="Google Shape;1336;g2b49fcec636_0_1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2b49fcec636_0_16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" name="Google Shape;1348;g2b49fcec636_0_16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279955a40ae_0_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279955a40ae_0_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11" Type="http://schemas.openxmlformats.org/officeDocument/2006/relationships/image" Target="../media/image14.png"/><Relationship Id="rId5" Type="http://schemas.openxmlformats.org/officeDocument/2006/relationships/image" Target="../media/image15.png"/><Relationship Id="rId10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1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English">
  <p:cSld name="Title Slide 2_1">
    <p:bg>
      <p:bgPr>
        <a:solidFill>
          <a:srgbClr val="BEF2BD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Maths">
  <p:cSld name="Title Slide 2_1_1">
    <p:bg>
      <p:bgPr>
        <a:solidFill>
          <a:srgbClr val="BEF2BD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l="6209" r="6209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Geography">
  <p:cSld name="Title Slide 2_1_1_1">
    <p:bg>
      <p:bgPr>
        <a:solidFill>
          <a:srgbClr val="BEF2BD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Geography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History">
  <p:cSld name="Title Slide 2_1_1_1_1">
    <p:bg>
      <p:bgPr>
        <a:solidFill>
          <a:srgbClr val="BEF2BD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8" name="Google Shape;3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Music">
  <p:cSld name="Title Slide 2_1_1_1_1_1">
    <p:bg>
      <p:bgPr>
        <a:solidFill>
          <a:srgbClr val="BEF2BD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l="6209" r="6209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Biology">
  <p:cSld name="Title Slide 2_1_1_1_1_1_1_1">
    <p:bg>
      <p:bgPr>
        <a:solidFill>
          <a:srgbClr val="BEF2BD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69" name="Google Shape;6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Physics">
  <p:cSld name="Title Slide 2_1_1_1_1_1_1_1_1">
    <p:bg>
      <p:bgPr>
        <a:solidFill>
          <a:srgbClr val="BEF2BD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76" name="Google Shape;7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Chemistry">
  <p:cSld name="Title Slide 2_1_1_1_1_1_1_1_1_1">
    <p:bg>
      <p:bgPr>
        <a:solidFill>
          <a:srgbClr val="BEF2BD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88" name="Google Shape;8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3)">
  <p:cSld name="CUSTOM_3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4)">
  <p:cSld name="CUSTOM_3_1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6" name="Google Shape;126;p14"/>
          <p:cNvSpPr txBox="1">
            <a:spLocks noGrp="1"/>
          </p:cNvSpPr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5)">
  <p:cSld name="CUSTOM_3_1_1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4" name="Google Shape;134;p15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6" name="Google Shape;136;p15"/>
          <p:cNvSpPr txBox="1">
            <a:spLocks noGrp="1"/>
          </p:cNvSpPr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7" name="Google Shape;137;p15"/>
          <p:cNvSpPr txBox="1">
            <a:spLocks noGrp="1"/>
          </p:cNvSpPr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8" name="Google Shape;138;p15"/>
          <p:cNvSpPr txBox="1">
            <a:spLocks noGrp="1"/>
          </p:cNvSpPr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p2, 2)">
  <p:cSld name="CUSTOM_3_1_1_1_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3 Lesson outline (2)">
  <p:cSld name="CUSTOM_3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t="3678" b="3669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t="3678" b="3669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l="74623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>
            <a:spLocks noGrp="1"/>
          </p:cNvSpPr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0" name="Google Shape;160;p17"/>
          <p:cNvSpPr txBox="1">
            <a:spLocks noGrp="1"/>
          </p:cNvSpPr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t="1699" b="170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Lesson outline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>
            <a:spLocks noGrp="1"/>
          </p:cNvSpPr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3 Lesson outline (3)">
  <p:cSld name="CUSTOM_3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t="4429" b="4438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t="3678" b="3669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t="3678" b="3669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5" name="Google Shape;175;p18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6" name="Google Shape;176;p18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t="1699" b="170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Lesson outline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3 Lesson outline (4)">
  <p:cSld name="CUSTOM_4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t="4429" b="4438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t="4387" b="4396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t="3678" b="3669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t="3678" b="3669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>
            <a:spLocks noGrp="1"/>
          </p:cNvSpPr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6" name="Google Shape;196;p19"/>
          <p:cNvSpPr txBox="1">
            <a:spLocks noGrp="1"/>
          </p:cNvSpPr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7" name="Google Shape;197;p19"/>
          <p:cNvSpPr txBox="1">
            <a:spLocks noGrp="1"/>
          </p:cNvSpPr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8" name="Google Shape;198;p19"/>
          <p:cNvSpPr txBox="1">
            <a:spLocks noGrp="1"/>
          </p:cNvSpPr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t="1699" b="170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Lesson outline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>
            <a:spLocks noGrp="1"/>
          </p:cNvSpPr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0 Explanation blank - purple ">
  <p:cSld name="TITLE_AND_TWO_COLUMNS_1_1_6_2_1_4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08" name="Google Shape;208;p2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0 Explanation blank - jade">
  <p:cSld name="TITLE_AND_TWO_COLUMNS_1_1_6_2_1_2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0 Explanation blank - blue ">
  <p:cSld name="TITLE_AND_TWO_COLUMNS_1_1_6_2_2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0 Explanation blank - pink ">
  <p:cSld name="TITLE_AND_TWO_COLUMNS_1_1_6_2_1_1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1 I do We do - purple">
  <p:cSld name="TITLE_AND_TWO_COLUMNS_1_1_9_2_2">
    <p:bg>
      <p:bgPr>
        <a:solidFill>
          <a:srgbClr val="F3EEFB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4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4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1 I do We do - jade">
  <p:cSld name="TITLE_AND_TWO_COLUMNS_1_1_9_2_2_1_1">
    <p:bg>
      <p:bgPr>
        <a:solidFill>
          <a:srgbClr val="E6F2F2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5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2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1 I do We do - blue">
  <p:cSld name="TITLE_AND_TWO_COLUMNS_1_1_9_2_3">
    <p:bg>
      <p:bgPr>
        <a:solidFill>
          <a:srgbClr val="EBEDFE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6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2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1 I do We do - pink">
  <p:cSld name="TITLE_AND_TWO_COLUMNS_1_1_9_2_2_1_1_1">
    <p:bg>
      <p:bgPr>
        <a:solidFill>
          <a:srgbClr val="FAEAF6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27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2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FAEAF6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FAEAF6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2 CfU true/false justify - purple">
  <p:cSld name="TITLE_AND_TWO_COLUMNS_1_1_9_1_3_1">
    <p:bg>
      <p:bgPr>
        <a:solidFill>
          <a:srgbClr val="F3EEFB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>
            <a:spLocks noGrp="1"/>
          </p:cNvSpPr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8"/>
          <p:cNvSpPr txBox="1">
            <a:spLocks noGrp="1"/>
          </p:cNvSpPr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2 CfU true/false justify - jade">
  <p:cSld name="TITLE_AND_TWO_COLUMNS_1_1_9_1_3_1_1_1">
    <p:bg>
      <p:bgPr>
        <a:solidFill>
          <a:srgbClr val="E6F2F2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>
            <a:spLocks noGrp="1"/>
          </p:cNvSpPr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29"/>
          <p:cNvSpPr txBox="1">
            <a:spLocks noGrp="1"/>
          </p:cNvSpPr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29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>
            <a:spLocks noGrp="1"/>
          </p:cNvSpPr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30"/>
          <p:cNvSpPr txBox="1">
            <a:spLocks noGrp="1"/>
          </p:cNvSpPr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30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2 CfU true/false justify - pink">
  <p:cSld name="TITLE_AND_TWO_COLUMNS_1_1_9_1_3_1_1_1_1">
    <p:bg>
      <p:bgPr>
        <a:solidFill>
          <a:srgbClr val="FAEAF6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>
            <a:spLocks noGrp="1"/>
          </p:cNvSpPr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31"/>
          <p:cNvSpPr txBox="1">
            <a:spLocks noGrp="1"/>
          </p:cNvSpPr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31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3 CfU 3 options - purple">
  <p:cSld name="TITLE_AND_TWO_COLUMNS_1_1_7_1">
    <p:bg>
      <p:bgPr>
        <a:solidFill>
          <a:srgbClr val="F3EEFB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32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32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32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3 CfU 3 options - jade">
  <p:cSld name="TITLE_AND_TWO_COLUMNS_1_1_7_1_1_1">
    <p:bg>
      <p:bgPr>
        <a:solidFill>
          <a:srgbClr val="E6F2F2"/>
        </a:solid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33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33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33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3 CfU 3 options - blue">
  <p:cSld name="TITLE_AND_TWO_COLUMNS_1_1_7_2">
    <p:bg>
      <p:bgPr>
        <a:solidFill>
          <a:srgbClr val="EBEDFE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34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34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34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3 CfU 3 options - pink">
  <p:cSld name="TITLE_AND_TWO_COLUMNS_1_1_7_1_1_1_1">
    <p:bg>
      <p:bgPr>
        <a:solidFill>
          <a:srgbClr val="FAEAF6"/>
        </a:solidFill>
        <a:effectLst/>
      </p:bgPr>
    </p:bg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35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35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35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4 CfU 4 options - purple">
  <p:cSld name="TITLE_AND_TWO_COLUMNS_1_1_8_1">
    <p:bg>
      <p:bgPr>
        <a:solidFill>
          <a:srgbClr val="F3EEFB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59" name="Google Shape;459;p36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0" name="Google Shape;460;p36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36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2" name="Google Shape;462;p36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4 CfU 4 options - jade">
  <p:cSld name="TITLE_AND_TWO_COLUMNS_1_1_8_1_1_1">
    <p:bg>
      <p:bgPr>
        <a:solidFill>
          <a:srgbClr val="E6F2F2"/>
        </a:soli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37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37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37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37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4 CfU 4 options - blue">
  <p:cSld name="TITLE_AND_TWO_COLUMNS_1_1_8_2">
    <p:bg>
      <p:bgPr>
        <a:solidFill>
          <a:srgbClr val="EBEDFE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38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38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38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38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4 CfU 4 options - pink">
  <p:cSld name="TITLE_AND_TWO_COLUMNS_1_1_8_1_1_1_1">
    <p:bg>
      <p:bgPr>
        <a:solidFill>
          <a:srgbClr val="FAEAF6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39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39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39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39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5 CfU 3 image options - purple">
  <p:cSld name="TITLE_AND_TWO_COLUMNS_1_1_7_1_1_2">
    <p:bg>
      <p:bgPr>
        <a:solidFill>
          <a:srgbClr val="F3EEFB"/>
        </a:solid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1" name="Google Shape;551;p40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52" name="Google Shape;552;p40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53" name="Google Shape;553;p40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5 CfU 3 image options - jade">
  <p:cSld name="TITLE_AND_TWO_COLUMNS_1_1_7_1_1_1_2">
    <p:bg>
      <p:bgPr>
        <a:solidFill>
          <a:srgbClr val="E6F2F2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41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71" name="Google Shape;571;p41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72" name="Google Shape;572;p41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42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90" name="Google Shape;590;p42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91" name="Google Shape;591;p42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5 CfU 3 image options - pink">
  <p:cSld name="TITLE_AND_TWO_COLUMNS_1_1_7_1_1_1_1_1">
    <p:bg>
      <p:bgPr>
        <a:solidFill>
          <a:srgbClr val="FAEAF6"/>
        </a:solid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8" name="Google Shape;608;p43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609" name="Google Shape;609;p43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610" name="Google Shape;610;p43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6 CfU blank - purple ">
  <p:cSld name="TITLE_AND_TWO_COLUMNS_1_1_6_2">
    <p:bg>
      <p:bgPr>
        <a:solidFill>
          <a:srgbClr val="F3EEFB"/>
        </a:solidFill>
        <a:effectLst/>
      </p:bgPr>
    </p:bg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6 CfU blank - jade ">
  <p:cSld name="TITLE_AND_TWO_COLUMNS_1_1_6_2_3_1">
    <p:bg>
      <p:bgPr>
        <a:solidFill>
          <a:srgbClr val="E6F2F2"/>
        </a:solidFill>
        <a:effectLst/>
      </p:bgPr>
    </p:bg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6 CfU blank - blue ">
  <p:cSld name="TITLE_AND_TWO_COLUMNS_1_1_6_3">
    <p:bg>
      <p:bgPr>
        <a:solidFill>
          <a:srgbClr val="EBEDFE"/>
        </a:solidFill>
        <a:effectLst/>
      </p:bgPr>
    </p:bg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6 CfU blank - pink ">
  <p:cSld name="TITLE_AND_TWO_COLUMNS_1_1_6_2_3_1_1">
    <p:bg>
      <p:bgPr>
        <a:solidFill>
          <a:srgbClr val="FAEAF6"/>
        </a:soli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7 Practice - purple ">
  <p:cSld name="TITLE_AND_TWO_COLUMNS_1_1_5_1_3_1_1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A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7 Practice - jade">
  <p:cSld name="TITLE_AND_TWO_COLUMNS_1_1_5_1_3_1_1_1_1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B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7 Practice - blue ">
  <p:cSld name="TITLE_AND_TWO_COLUMNS_1_1_5_1_3_1_2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C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7 Practice - pink">
  <p:cSld name="TITLE_AND_TWO_COLUMNS_1_1_5_1_3_1_1_1_1_1"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D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8 Feedback - purple">
  <p:cSld name="TITLE_AND_TWO_COLUMNS_1_1_5_1_3_1_1_1">
    <p:bg>
      <p:bgPr>
        <a:solidFill>
          <a:srgbClr val="F3EEFB"/>
        </a:solidFill>
        <a:effectLst/>
      </p:bgPr>
    </p:bg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A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8 Feedback - jade">
  <p:cSld name="TITLE_AND_TWO_COLUMNS_1_1_5_1_3_1_1_1_1_2">
    <p:bg>
      <p:bgPr>
        <a:solidFill>
          <a:srgbClr val="E6F2F2"/>
        </a:solidFill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B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8 Feedback - blue">
  <p:cSld name="TITLE_AND_TWO_COLUMNS_1_1_5_1_3_1_2_1">
    <p:bg>
      <p:bgPr>
        <a:solidFill>
          <a:srgbClr val="EBEDFE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C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8 Feedback - pink">
  <p:cSld name="TITLE_AND_TWO_COLUMNS_1_1_5_1_3_1_1_1_1_1_1">
    <p:bg>
      <p:bgPr>
        <a:solidFill>
          <a:srgbClr val="FAEAF6"/>
        </a:solidFill>
        <a:effectLst/>
      </p:bgPr>
    </p:bg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 D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6 Summary 1">
  <p:cSld name="TITLE_AND_TWO_COLUMNS_1_1_5_1_2_1_1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>
            <a:spLocks noGrp="1"/>
          </p:cNvSpPr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Summary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6 Summary 2">
  <p:cSld name="TITLE_AND_TWO_COLUMNS_1_1_5_1_2"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>
            <a:spLocks noGrp="1"/>
          </p:cNvSpPr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Summary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3 Projectable quiz">
  <p:cSld name="Title Slide 3_1">
    <p:bg>
      <p:bgPr>
        <a:solidFill>
          <a:schemeClr val="lt1"/>
        </a:solidFill>
        <a:effectLst/>
      </p:bgPr>
    </p:bg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4129" y="4430050"/>
            <a:ext cx="234000" cy="318241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Click to open the interactive quiz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4 Items to copy-paste">
  <p:cSld name="CUSTOM_104_1_2_1_1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Tick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Cross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6 Blank">
  <p:cSld name="CUSTOM_6"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>
            <a:spLocks noGrp="1"/>
          </p:cNvSpPr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2 Keywords (5)">
  <p:cSld name="CUSTOM_27_1_1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 txBox="1">
            <a:spLocks noGrp="1"/>
          </p:cNvSpPr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46" name="Google Shape;746;p62"/>
          <p:cNvSpPr txBox="1">
            <a:spLocks noGrp="1"/>
          </p:cNvSpPr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47" name="Google Shape;747;p62"/>
          <p:cNvSpPr txBox="1">
            <a:spLocks noGrp="1"/>
          </p:cNvSpPr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48" name="Google Shape;748;p62"/>
          <p:cNvSpPr txBox="1">
            <a:spLocks noGrp="1"/>
          </p:cNvSpPr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49" name="Google Shape;749;p62"/>
          <p:cNvSpPr txBox="1">
            <a:spLocks noGrp="1"/>
          </p:cNvSpPr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2.1 Keywords definitions (5)">
  <p:cSld name="CUSTOM_27_1_1_1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3" name="Google Shape;753;p63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63"/>
          <p:cNvSpPr txBox="1">
            <a:spLocks noGrp="1"/>
          </p:cNvSpPr>
          <p:nvPr>
            <p:ph type="subTitle" idx="1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55" name="Google Shape;755;p63"/>
          <p:cNvSpPr txBox="1">
            <a:spLocks noGrp="1"/>
          </p:cNvSpPr>
          <p:nvPr>
            <p:ph type="subTitle" idx="2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56" name="Google Shape;756;p63"/>
          <p:cNvSpPr txBox="1">
            <a:spLocks noGrp="1"/>
          </p:cNvSpPr>
          <p:nvPr>
            <p:ph type="subTitle" idx="3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>
            <a:endParaRPr/>
          </a:p>
        </p:txBody>
      </p:sp>
      <p:sp>
        <p:nvSpPr>
          <p:cNvPr id="757" name="Google Shape;757;p63"/>
          <p:cNvSpPr txBox="1">
            <a:spLocks noGrp="1"/>
          </p:cNvSpPr>
          <p:nvPr>
            <p:ph type="subTitle" idx="4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>
            <a:endParaRPr/>
          </a:p>
        </p:txBody>
      </p:sp>
      <p:sp>
        <p:nvSpPr>
          <p:cNvPr id="758" name="Google Shape;758;p63"/>
          <p:cNvSpPr txBox="1">
            <a:spLocks noGrp="1"/>
          </p:cNvSpPr>
          <p:nvPr>
            <p:ph type="subTitle" idx="5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59" name="Google Shape;759;p6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endParaRPr/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524129" y="4430050"/>
            <a:ext cx="234000" cy="3182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  <p:sldLayoutId id="2147483702" r:id="rId52"/>
    <p:sldLayoutId id="2147483703" r:id="rId53"/>
    <p:sldLayoutId id="2147483704" r:id="rId54"/>
    <p:sldLayoutId id="2147483705" r:id="rId55"/>
    <p:sldLayoutId id="2147483707" r:id="rId56"/>
    <p:sldLayoutId id="2147483708" r:id="rId57"/>
    <p:sldLayoutId id="2147483709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3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2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44.png"/><Relationship Id="rId5" Type="http://schemas.openxmlformats.org/officeDocument/2006/relationships/image" Target="../media/image59.png"/><Relationship Id="rId10" Type="http://schemas.openxmlformats.org/officeDocument/2006/relationships/image" Target="../media/image43.png"/><Relationship Id="rId4" Type="http://schemas.openxmlformats.org/officeDocument/2006/relationships/image" Target="../media/image45.png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67.png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5.jpg"/><Relationship Id="rId5" Type="http://schemas.openxmlformats.org/officeDocument/2006/relationships/image" Target="../media/image64.jpg"/><Relationship Id="rId4" Type="http://schemas.openxmlformats.org/officeDocument/2006/relationships/image" Target="../media/image63.jpg"/><Relationship Id="rId9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7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9.jpg"/><Relationship Id="rId5" Type="http://schemas.openxmlformats.org/officeDocument/2006/relationships/image" Target="../media/image45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7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g"/><Relationship Id="rId3" Type="http://schemas.openxmlformats.org/officeDocument/2006/relationships/image" Target="../media/image42.png"/><Relationship Id="rId7" Type="http://schemas.openxmlformats.org/officeDocument/2006/relationships/image" Target="../media/image7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75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7" Type="http://schemas.openxmlformats.org/officeDocument/2006/relationships/image" Target="../media/image8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1.jp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7" Type="http://schemas.openxmlformats.org/officeDocument/2006/relationships/image" Target="../media/image8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jpg"/><Relationship Id="rId5" Type="http://schemas.openxmlformats.org/officeDocument/2006/relationships/image" Target="../media/image84.jpg"/><Relationship Id="rId4" Type="http://schemas.openxmlformats.org/officeDocument/2006/relationships/image" Target="../media/image8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7" Type="http://schemas.openxmlformats.org/officeDocument/2006/relationships/image" Target="../media/image9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9.jpg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7" Type="http://schemas.openxmlformats.org/officeDocument/2006/relationships/image" Target="../media/image9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3.jpg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13" Type="http://schemas.openxmlformats.org/officeDocument/2006/relationships/image" Target="../media/image93.jpg"/><Relationship Id="rId3" Type="http://schemas.openxmlformats.org/officeDocument/2006/relationships/image" Target="../media/image83.jpg"/><Relationship Id="rId7" Type="http://schemas.openxmlformats.org/officeDocument/2006/relationships/image" Target="../media/image87.jpg"/><Relationship Id="rId12" Type="http://schemas.openxmlformats.org/officeDocument/2006/relationships/image" Target="../media/image9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6.jpg"/><Relationship Id="rId11" Type="http://schemas.openxmlformats.org/officeDocument/2006/relationships/image" Target="../media/image91.jpg"/><Relationship Id="rId5" Type="http://schemas.openxmlformats.org/officeDocument/2006/relationships/image" Target="../media/image85.jpg"/><Relationship Id="rId15" Type="http://schemas.openxmlformats.org/officeDocument/2006/relationships/image" Target="../media/image81.jpg"/><Relationship Id="rId10" Type="http://schemas.openxmlformats.org/officeDocument/2006/relationships/image" Target="../media/image90.jpg"/><Relationship Id="rId4" Type="http://schemas.openxmlformats.org/officeDocument/2006/relationships/image" Target="../media/image84.jpg"/><Relationship Id="rId9" Type="http://schemas.openxmlformats.org/officeDocument/2006/relationships/image" Target="../media/image89.jpg"/><Relationship Id="rId14" Type="http://schemas.openxmlformats.org/officeDocument/2006/relationships/image" Target="../media/image94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g"/><Relationship Id="rId3" Type="http://schemas.openxmlformats.org/officeDocument/2006/relationships/image" Target="../media/image82.png"/><Relationship Id="rId7" Type="http://schemas.openxmlformats.org/officeDocument/2006/relationships/image" Target="../media/image92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1.jpg"/><Relationship Id="rId5" Type="http://schemas.openxmlformats.org/officeDocument/2006/relationships/image" Target="../media/image81.jpg"/><Relationship Id="rId4" Type="http://schemas.openxmlformats.org/officeDocument/2006/relationships/image" Target="../media/image60.png"/><Relationship Id="rId9" Type="http://schemas.openxmlformats.org/officeDocument/2006/relationships/image" Target="../media/image94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g"/><Relationship Id="rId3" Type="http://schemas.openxmlformats.org/officeDocument/2006/relationships/image" Target="../media/image95.jpg"/><Relationship Id="rId7" Type="http://schemas.openxmlformats.org/officeDocument/2006/relationships/image" Target="../media/image99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98.jpg"/><Relationship Id="rId11" Type="http://schemas.openxmlformats.org/officeDocument/2006/relationships/image" Target="../media/image31.png"/><Relationship Id="rId5" Type="http://schemas.openxmlformats.org/officeDocument/2006/relationships/image" Target="../media/image97.jpg"/><Relationship Id="rId10" Type="http://schemas.openxmlformats.org/officeDocument/2006/relationships/image" Target="../media/image49.png"/><Relationship Id="rId4" Type="http://schemas.openxmlformats.org/officeDocument/2006/relationships/image" Target="../media/image96.jpg"/><Relationship Id="rId9" Type="http://schemas.openxmlformats.org/officeDocument/2006/relationships/image" Target="../media/image10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03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7" Type="http://schemas.openxmlformats.org/officeDocument/2006/relationships/image" Target="../media/image10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07.jpg"/><Relationship Id="rId5" Type="http://schemas.openxmlformats.org/officeDocument/2006/relationships/image" Target="../media/image106.jpg"/><Relationship Id="rId4" Type="http://schemas.openxmlformats.org/officeDocument/2006/relationships/image" Target="../media/image10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7" Type="http://schemas.openxmlformats.org/officeDocument/2006/relationships/image" Target="../media/image10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11.jpg"/><Relationship Id="rId5" Type="http://schemas.openxmlformats.org/officeDocument/2006/relationships/image" Target="../media/image110.jpg"/><Relationship Id="rId4" Type="http://schemas.openxmlformats.org/officeDocument/2006/relationships/image" Target="../media/image109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7" Type="http://schemas.openxmlformats.org/officeDocument/2006/relationships/image" Target="../media/image115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14.jpg"/><Relationship Id="rId5" Type="http://schemas.openxmlformats.org/officeDocument/2006/relationships/image" Target="../media/image113.jpg"/><Relationship Id="rId4" Type="http://schemas.openxmlformats.org/officeDocument/2006/relationships/image" Target="../media/image112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108.jpg"/><Relationship Id="rId7" Type="http://schemas.openxmlformats.org/officeDocument/2006/relationships/image" Target="../media/image10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11.jpg"/><Relationship Id="rId5" Type="http://schemas.openxmlformats.org/officeDocument/2006/relationships/image" Target="../media/image110.jpg"/><Relationship Id="rId4" Type="http://schemas.openxmlformats.org/officeDocument/2006/relationships/image" Target="../media/image109.jp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7"/>
          <p:cNvSpPr txBox="1">
            <a:spLocks noGrp="1"/>
          </p:cNvSpPr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observable</a:t>
            </a:r>
            <a:endParaRPr/>
          </a:p>
        </p:txBody>
      </p:sp>
      <p:sp>
        <p:nvSpPr>
          <p:cNvPr id="781" name="Google Shape;781;p67"/>
          <p:cNvSpPr txBox="1">
            <a:spLocks noGrp="1"/>
          </p:cNvSpPr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characteristic</a:t>
            </a:r>
            <a:endParaRPr/>
          </a:p>
        </p:txBody>
      </p:sp>
      <p:sp>
        <p:nvSpPr>
          <p:cNvPr id="782" name="Google Shape;782;p67"/>
          <p:cNvSpPr txBox="1">
            <a:spLocks noGrp="1"/>
          </p:cNvSpPr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compare</a:t>
            </a:r>
            <a:endParaRPr/>
          </a:p>
        </p:txBody>
      </p:sp>
      <p:sp>
        <p:nvSpPr>
          <p:cNvPr id="783" name="Google Shape;783;p67"/>
          <p:cNvSpPr txBox="1">
            <a:spLocks noGrp="1"/>
          </p:cNvSpPr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similarity</a:t>
            </a:r>
            <a:endParaRPr/>
          </a:p>
        </p:txBody>
      </p:sp>
      <p:sp>
        <p:nvSpPr>
          <p:cNvPr id="784" name="Google Shape;784;p67"/>
          <p:cNvSpPr txBox="1">
            <a:spLocks noGrp="1"/>
          </p:cNvSpPr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difference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68"/>
          <p:cNvSpPr txBox="1">
            <a:spLocks noGrp="1"/>
          </p:cNvSpPr>
          <p:nvPr>
            <p:ph type="subTitle" idx="1"/>
          </p:nvPr>
        </p:nvSpPr>
        <p:spPr>
          <a:xfrm>
            <a:off x="324000" y="744050"/>
            <a:ext cx="7135200" cy="6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Something </a:t>
            </a:r>
            <a:r>
              <a:rPr lang="en-GB" b="1"/>
              <a:t>observable </a:t>
            </a:r>
            <a:r>
              <a:rPr lang="en-GB"/>
              <a:t>is something that we can see or describe using our senses.</a:t>
            </a:r>
            <a:endParaRPr/>
          </a:p>
        </p:txBody>
      </p:sp>
      <p:sp>
        <p:nvSpPr>
          <p:cNvPr id="790" name="Google Shape;790;p68"/>
          <p:cNvSpPr txBox="1">
            <a:spLocks noGrp="1"/>
          </p:cNvSpPr>
          <p:nvPr>
            <p:ph type="subTitle" idx="2"/>
          </p:nvPr>
        </p:nvSpPr>
        <p:spPr>
          <a:xfrm>
            <a:off x="324000" y="1583994"/>
            <a:ext cx="8496000" cy="6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</a:t>
            </a:r>
            <a:r>
              <a:rPr lang="en-GB" b="1"/>
              <a:t>characteristic </a:t>
            </a:r>
            <a:r>
              <a:rPr lang="en-GB"/>
              <a:t>is a feature or quality of something that we </a:t>
            </a:r>
            <a:r>
              <a:rPr lang="en-GB" sz="2100">
                <a:solidFill>
                  <a:schemeClr val="dk1"/>
                </a:solidFill>
              </a:rPr>
              <a:t>can see or use our other senses to observe.</a:t>
            </a:r>
            <a:endParaRPr sz="2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791" name="Google Shape;791;p68"/>
          <p:cNvSpPr txBox="1">
            <a:spLocks noGrp="1"/>
          </p:cNvSpPr>
          <p:nvPr>
            <p:ph type="subTitle" idx="3"/>
          </p:nvPr>
        </p:nvSpPr>
        <p:spPr>
          <a:xfrm>
            <a:off x="324000" y="2423938"/>
            <a:ext cx="8496000" cy="6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We </a:t>
            </a:r>
            <a:r>
              <a:rPr lang="en-GB" b="1"/>
              <a:t>compare </a:t>
            </a:r>
            <a:r>
              <a:rPr lang="en-GB"/>
              <a:t>things by looking at what is the same and what is different.</a:t>
            </a:r>
            <a:endParaRPr/>
          </a:p>
        </p:txBody>
      </p:sp>
      <p:sp>
        <p:nvSpPr>
          <p:cNvPr id="792" name="Google Shape;792;p68"/>
          <p:cNvSpPr txBox="1">
            <a:spLocks noGrp="1"/>
          </p:cNvSpPr>
          <p:nvPr>
            <p:ph type="subTitle" idx="4"/>
          </p:nvPr>
        </p:nvSpPr>
        <p:spPr>
          <a:xfrm>
            <a:off x="324000" y="3263881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A </a:t>
            </a:r>
            <a:r>
              <a:rPr lang="en-GB" b="1"/>
              <a:t>similarity </a:t>
            </a:r>
            <a:r>
              <a:rPr lang="en-GB"/>
              <a:t>is something two or more objects have in common.</a:t>
            </a:r>
            <a:endParaRPr/>
          </a:p>
        </p:txBody>
      </p:sp>
      <p:sp>
        <p:nvSpPr>
          <p:cNvPr id="793" name="Google Shape;793;p68"/>
          <p:cNvSpPr txBox="1">
            <a:spLocks noGrp="1"/>
          </p:cNvSpPr>
          <p:nvPr>
            <p:ph type="subTitle" idx="5"/>
          </p:nvPr>
        </p:nvSpPr>
        <p:spPr>
          <a:xfrm>
            <a:off x="324000" y="3822725"/>
            <a:ext cx="8496000" cy="6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A </a:t>
            </a:r>
            <a:r>
              <a:rPr lang="en-GB" b="1"/>
              <a:t>difference </a:t>
            </a:r>
            <a:r>
              <a:rPr lang="en-GB"/>
              <a:t>between two objects or things is something that is not similar or the same about them.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69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799" name="Google Shape;799;p69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sp>
        <p:nvSpPr>
          <p:cNvPr id="800" name="Google Shape;800;p69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Identifying living things</a:t>
            </a:r>
            <a:endParaRPr/>
          </a:p>
        </p:txBody>
      </p:sp>
      <p:sp>
        <p:nvSpPr>
          <p:cNvPr id="801" name="Google Shape;801;p69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Comparing characteristics of living things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2" name="Google Shape;80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0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70"/>
          <p:cNvSpPr txBox="1">
            <a:spLocks noGrp="1"/>
          </p:cNvSpPr>
          <p:nvPr>
            <p:ph type="body" idx="1"/>
          </p:nvPr>
        </p:nvSpPr>
        <p:spPr>
          <a:xfrm>
            <a:off x="324000" y="701875"/>
            <a:ext cx="5398800" cy="6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/>
              <a:t>Sofia has been learning about classifying and grouping living things.</a:t>
            </a:r>
            <a:endParaRPr sz="2000" dirty="0"/>
          </a:p>
        </p:txBody>
      </p:sp>
      <p:sp>
        <p:nvSpPr>
          <p:cNvPr id="808" name="Google Shape;808;p7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809" name="Google Shape;809;p70"/>
          <p:cNvSpPr txBox="1">
            <a:spLocks noGrp="1"/>
          </p:cNvSpPr>
          <p:nvPr>
            <p:ph type="body" idx="1"/>
          </p:nvPr>
        </p:nvSpPr>
        <p:spPr>
          <a:xfrm>
            <a:off x="324000" y="1543138"/>
            <a:ext cx="8496000" cy="6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She wants to practise her skills at putting things into groups using her friends.</a:t>
            </a:r>
            <a:endParaRPr sz="2000"/>
          </a:p>
        </p:txBody>
      </p:sp>
      <p:sp>
        <p:nvSpPr>
          <p:cNvPr id="810" name="Google Shape;810;p70"/>
          <p:cNvSpPr txBox="1">
            <a:spLocks noGrp="1"/>
          </p:cNvSpPr>
          <p:nvPr>
            <p:ph type="body" idx="1"/>
          </p:nvPr>
        </p:nvSpPr>
        <p:spPr>
          <a:xfrm>
            <a:off x="324000" y="2384400"/>
            <a:ext cx="8496000" cy="36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/>
              <a:t>What </a:t>
            </a:r>
            <a:r>
              <a:rPr lang="en-GB" sz="2000" b="1" dirty="0"/>
              <a:t>characteristics </a:t>
            </a:r>
            <a:r>
              <a:rPr lang="en-GB" sz="2000" dirty="0"/>
              <a:t>could she use to divide her friends into groups?</a:t>
            </a:r>
            <a:endParaRPr sz="2000" dirty="0"/>
          </a:p>
        </p:txBody>
      </p:sp>
      <p:pic>
        <p:nvPicPr>
          <p:cNvPr id="811" name="Google Shape;811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3619" y="2974972"/>
            <a:ext cx="599648" cy="1767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2" name="Google Shape;812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91500" y="3077833"/>
            <a:ext cx="539851" cy="1585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3" name="Google Shape;813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5579" y="2922616"/>
            <a:ext cx="539841" cy="1767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0249" y="2922623"/>
            <a:ext cx="463220" cy="1767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7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24018" y="2922626"/>
            <a:ext cx="474140" cy="1767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7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77532" y="3075515"/>
            <a:ext cx="1571682" cy="1621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7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439775" y="664376"/>
            <a:ext cx="830711" cy="723899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70"/>
          <p:cNvSpPr txBox="1">
            <a:spLocks noGrp="1"/>
          </p:cNvSpPr>
          <p:nvPr>
            <p:ph type="body" idx="1"/>
          </p:nvPr>
        </p:nvSpPr>
        <p:spPr>
          <a:xfrm>
            <a:off x="7393675" y="1226588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Sofia</a:t>
            </a:r>
            <a:endParaRPr sz="1800"/>
          </a:p>
        </p:txBody>
      </p:sp>
      <p:sp>
        <p:nvSpPr>
          <p:cNvPr id="819" name="Google Shape;819;p70"/>
          <p:cNvSpPr txBox="1">
            <a:spLocks noGrp="1"/>
          </p:cNvSpPr>
          <p:nvPr>
            <p:ph type="body" idx="1"/>
          </p:nvPr>
        </p:nvSpPr>
        <p:spPr>
          <a:xfrm>
            <a:off x="6797700" y="4055100"/>
            <a:ext cx="14115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Sofia’s  friends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71"/>
          <p:cNvSpPr txBox="1">
            <a:spLocks noGrp="1"/>
          </p:cNvSpPr>
          <p:nvPr>
            <p:ph type="body" idx="1"/>
          </p:nvPr>
        </p:nvSpPr>
        <p:spPr>
          <a:xfrm>
            <a:off x="2856300" y="4035050"/>
            <a:ext cx="5836200" cy="77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These are all </a:t>
            </a:r>
            <a:r>
              <a:rPr lang="en-GB" b="1"/>
              <a:t>observable characteristics</a:t>
            </a:r>
            <a:r>
              <a:rPr lang="en-GB"/>
              <a:t>.</a:t>
            </a:r>
            <a:endParaRPr/>
          </a:p>
        </p:txBody>
      </p:sp>
      <p:sp>
        <p:nvSpPr>
          <p:cNvPr id="825" name="Google Shape;825;p7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pic>
        <p:nvPicPr>
          <p:cNvPr id="826" name="Google Shape;826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5312" y="2638863"/>
            <a:ext cx="777201" cy="84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377" y="1409427"/>
            <a:ext cx="623350" cy="116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7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7800" y="3200913"/>
            <a:ext cx="815375" cy="81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41413" y="864000"/>
            <a:ext cx="1956959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71"/>
          <p:cNvSpPr txBox="1">
            <a:spLocks noGrp="1"/>
          </p:cNvSpPr>
          <p:nvPr>
            <p:ph type="body" idx="1"/>
          </p:nvPr>
        </p:nvSpPr>
        <p:spPr>
          <a:xfrm>
            <a:off x="1256050" y="948425"/>
            <a:ext cx="17277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You could sort us by our hair colour.</a:t>
            </a:r>
            <a:endParaRPr sz="2000"/>
          </a:p>
        </p:txBody>
      </p:sp>
      <p:pic>
        <p:nvPicPr>
          <p:cNvPr id="831" name="Google Shape;831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12650" y="2265950"/>
            <a:ext cx="1956949" cy="1749075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71"/>
          <p:cNvSpPr txBox="1">
            <a:spLocks noGrp="1"/>
          </p:cNvSpPr>
          <p:nvPr>
            <p:ph type="body" idx="1"/>
          </p:nvPr>
        </p:nvSpPr>
        <p:spPr>
          <a:xfrm>
            <a:off x="1527300" y="2363050"/>
            <a:ext cx="18423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You could put us into groups of boys and girls.</a:t>
            </a:r>
            <a:endParaRPr sz="2000"/>
          </a:p>
        </p:txBody>
      </p:sp>
      <p:pic>
        <p:nvPicPr>
          <p:cNvPr id="833" name="Google Shape;833;p7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903924" y="1183100"/>
            <a:ext cx="2352876" cy="1894974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71"/>
          <p:cNvSpPr txBox="1">
            <a:spLocks noGrp="1"/>
          </p:cNvSpPr>
          <p:nvPr>
            <p:ph type="body" idx="1"/>
          </p:nvPr>
        </p:nvSpPr>
        <p:spPr>
          <a:xfrm flipH="1">
            <a:off x="4006450" y="1280200"/>
            <a:ext cx="21357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You could put us into groups based on our eye colour.</a:t>
            </a:r>
            <a:endParaRPr sz="2000"/>
          </a:p>
        </p:txBody>
      </p:sp>
      <p:sp>
        <p:nvSpPr>
          <p:cNvPr id="835" name="Google Shape;835;p71"/>
          <p:cNvSpPr txBox="1">
            <a:spLocks noGrp="1"/>
          </p:cNvSpPr>
          <p:nvPr>
            <p:ph type="body" idx="1"/>
          </p:nvPr>
        </p:nvSpPr>
        <p:spPr>
          <a:xfrm>
            <a:off x="332675" y="2567538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Aisha</a:t>
            </a:r>
            <a:endParaRPr sz="1800"/>
          </a:p>
        </p:txBody>
      </p:sp>
      <p:sp>
        <p:nvSpPr>
          <p:cNvPr id="836" name="Google Shape;836;p71"/>
          <p:cNvSpPr txBox="1">
            <a:spLocks noGrp="1"/>
          </p:cNvSpPr>
          <p:nvPr>
            <p:ph type="body" idx="1"/>
          </p:nvPr>
        </p:nvSpPr>
        <p:spPr>
          <a:xfrm>
            <a:off x="430900" y="4035050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Lucas</a:t>
            </a:r>
            <a:endParaRPr sz="1800"/>
          </a:p>
        </p:txBody>
      </p:sp>
      <p:sp>
        <p:nvSpPr>
          <p:cNvPr id="837" name="Google Shape;837;p71"/>
          <p:cNvSpPr txBox="1">
            <a:spLocks noGrp="1"/>
          </p:cNvSpPr>
          <p:nvPr>
            <p:ph type="body" idx="1"/>
          </p:nvPr>
        </p:nvSpPr>
        <p:spPr>
          <a:xfrm>
            <a:off x="6256800" y="3475513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Izzy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7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62300" cy="75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100"/>
              <a:t>An </a:t>
            </a:r>
            <a:r>
              <a:rPr lang="en-GB" sz="2100" b="1"/>
              <a:t>observable characteristic</a:t>
            </a:r>
            <a:r>
              <a:rPr lang="en-GB" sz="2100"/>
              <a:t> is a feature or property of a living thing that we can see or use our other senses to observe.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100"/>
          </a:p>
        </p:txBody>
      </p:sp>
      <p:sp>
        <p:nvSpPr>
          <p:cNvPr id="843" name="Google Shape;843;p7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844" name="Google Shape;844;p72"/>
          <p:cNvSpPr txBox="1"/>
          <p:nvPr/>
        </p:nvSpPr>
        <p:spPr>
          <a:xfrm>
            <a:off x="324000" y="1931400"/>
            <a:ext cx="8361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This can include information about colour, size, shape or structure.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5" name="Google Shape;84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72325" y="2852808"/>
            <a:ext cx="2277405" cy="1362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9728" y="2852819"/>
            <a:ext cx="2052320" cy="1362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2051" y="2848000"/>
            <a:ext cx="2052323" cy="1367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2"/>
          <p:cNvSpPr txBox="1"/>
          <p:nvPr/>
        </p:nvSpPr>
        <p:spPr>
          <a:xfrm>
            <a:off x="1172325" y="4215700"/>
            <a:ext cx="8361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Eye colour is an example of an observable characteristic.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73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854" name="Google Shape;854;p73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24702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its colour</a:t>
            </a:r>
            <a:endParaRPr/>
          </a:p>
        </p:txBody>
      </p:sp>
      <p:sp>
        <p:nvSpPr>
          <p:cNvPr id="855" name="Google Shape;855;p73"/>
          <p:cNvSpPr txBox="1">
            <a:spLocks noGrp="1"/>
          </p:cNvSpPr>
          <p:nvPr>
            <p:ph type="title"/>
          </p:nvPr>
        </p:nvSpPr>
        <p:spPr>
          <a:xfrm>
            <a:off x="324000" y="810000"/>
            <a:ext cx="67434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Which of these are observable characteristics of an object? </a:t>
            </a:r>
            <a:endParaRPr/>
          </a:p>
        </p:txBody>
      </p:sp>
      <p:sp>
        <p:nvSpPr>
          <p:cNvPr id="856" name="Google Shape;856;p73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how much it costs</a:t>
            </a:r>
            <a:endParaRPr/>
          </a:p>
        </p:txBody>
      </p:sp>
      <p:sp>
        <p:nvSpPr>
          <p:cNvPr id="857" name="Google Shape;857;p73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its shape</a:t>
            </a:r>
            <a:endParaRPr/>
          </a:p>
        </p:txBody>
      </p:sp>
      <p:sp>
        <p:nvSpPr>
          <p:cNvPr id="858" name="Google Shape;858;p73"/>
          <p:cNvSpPr txBox="1">
            <a:spLocks noGrp="1"/>
          </p:cNvSpPr>
          <p:nvPr>
            <p:ph type="subTitle" idx="5"/>
          </p:nvPr>
        </p:nvSpPr>
        <p:spPr>
          <a:xfrm>
            <a:off x="1034425" y="4113825"/>
            <a:ext cx="2335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its size</a:t>
            </a:r>
            <a:endParaRPr/>
          </a:p>
        </p:txBody>
      </p:sp>
      <p:pic>
        <p:nvPicPr>
          <p:cNvPr id="859" name="Google Shape;85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6033" y="16849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6033" y="328663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4108" y="4065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7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Some </a:t>
            </a:r>
            <a:r>
              <a:rPr lang="en-GB" b="1"/>
              <a:t>observable characteristics</a:t>
            </a:r>
            <a:r>
              <a:rPr lang="en-GB"/>
              <a:t> of Alex’s mum are:</a:t>
            </a:r>
            <a:endParaRPr/>
          </a:p>
        </p:txBody>
      </p:sp>
      <p:sp>
        <p:nvSpPr>
          <p:cNvPr id="867" name="Google Shape;867;p74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868" name="Google Shape;868;p74"/>
          <p:cNvSpPr txBox="1">
            <a:spLocks noGrp="1"/>
          </p:cNvSpPr>
          <p:nvPr>
            <p:ph type="body" idx="1"/>
          </p:nvPr>
        </p:nvSpPr>
        <p:spPr>
          <a:xfrm>
            <a:off x="3328800" y="2045700"/>
            <a:ext cx="5491200" cy="130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/>
              <a:t>she has ginger hair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/>
              <a:t>she has straight hair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/>
              <a:t>she has blue eyes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/>
              <a:t>she has freckles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869" name="Google Shape;869;p74"/>
          <p:cNvSpPr txBox="1">
            <a:spLocks noGrp="1"/>
          </p:cNvSpPr>
          <p:nvPr>
            <p:ph type="body" idx="1"/>
          </p:nvPr>
        </p:nvSpPr>
        <p:spPr>
          <a:xfrm>
            <a:off x="646350" y="4361175"/>
            <a:ext cx="15819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mum</a:t>
            </a:r>
            <a:endParaRPr sz="1800"/>
          </a:p>
        </p:txBody>
      </p:sp>
      <p:pic>
        <p:nvPicPr>
          <p:cNvPr id="870" name="Google Shape;870;p74"/>
          <p:cNvPicPr preferRelativeResize="0"/>
          <p:nvPr/>
        </p:nvPicPr>
        <p:blipFill rotWithShape="1">
          <a:blip r:embed="rId3">
            <a:alphaModFix/>
          </a:blip>
          <a:srcRect t="1874"/>
          <a:stretch/>
        </p:blipFill>
        <p:spPr>
          <a:xfrm>
            <a:off x="2059375" y="1232400"/>
            <a:ext cx="1059350" cy="3578025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74"/>
          <p:cNvSpPr/>
          <p:nvPr/>
        </p:nvSpPr>
        <p:spPr>
          <a:xfrm>
            <a:off x="2588025" y="1600425"/>
            <a:ext cx="29700" cy="438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74"/>
          <p:cNvSpPr/>
          <p:nvPr/>
        </p:nvSpPr>
        <p:spPr>
          <a:xfrm>
            <a:off x="2750004" y="1593875"/>
            <a:ext cx="29700" cy="43800"/>
          </a:xfrm>
          <a:prstGeom prst="ellipse">
            <a:avLst/>
          </a:prstGeom>
          <a:solidFill>
            <a:srgbClr val="4A86E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7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4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Some </a:t>
            </a:r>
            <a:r>
              <a:rPr lang="en-GB" b="1"/>
              <a:t>observable characteristics</a:t>
            </a:r>
            <a:r>
              <a:rPr lang="en-GB"/>
              <a:t> of Alex’s older sister are:</a:t>
            </a:r>
            <a:endParaRPr/>
          </a:p>
        </p:txBody>
      </p:sp>
      <p:sp>
        <p:nvSpPr>
          <p:cNvPr id="878" name="Google Shape;878;p7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879" name="Google Shape;879;p75"/>
          <p:cNvSpPr txBox="1">
            <a:spLocks noGrp="1"/>
          </p:cNvSpPr>
          <p:nvPr>
            <p:ph type="body" idx="1"/>
          </p:nvPr>
        </p:nvSpPr>
        <p:spPr>
          <a:xfrm>
            <a:off x="3328800" y="2045700"/>
            <a:ext cx="5491200" cy="130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/>
              <a:t>she has ginger hair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/>
              <a:t>she has curly hair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/>
              <a:t>she has green eyes</a:t>
            </a:r>
            <a:endParaRPr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GB"/>
              <a:t>she has freckles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880" name="Google Shape;880;p75"/>
          <p:cNvSpPr txBox="1">
            <a:spLocks noGrp="1"/>
          </p:cNvSpPr>
          <p:nvPr>
            <p:ph type="body" idx="1"/>
          </p:nvPr>
        </p:nvSpPr>
        <p:spPr>
          <a:xfrm>
            <a:off x="646350" y="4208775"/>
            <a:ext cx="15819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older sister</a:t>
            </a:r>
            <a:endParaRPr sz="1800"/>
          </a:p>
        </p:txBody>
      </p:sp>
      <p:pic>
        <p:nvPicPr>
          <p:cNvPr id="881" name="Google Shape;881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9125" y="1279759"/>
            <a:ext cx="1066975" cy="3366968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75"/>
          <p:cNvSpPr/>
          <p:nvPr/>
        </p:nvSpPr>
        <p:spPr>
          <a:xfrm>
            <a:off x="2710975" y="1626550"/>
            <a:ext cx="29700" cy="43800"/>
          </a:xfrm>
          <a:prstGeom prst="ellipse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3" name="Google Shape;883;p75"/>
          <p:cNvSpPr/>
          <p:nvPr/>
        </p:nvSpPr>
        <p:spPr>
          <a:xfrm>
            <a:off x="2872354" y="1626550"/>
            <a:ext cx="29700" cy="43800"/>
          </a:xfrm>
          <a:prstGeom prst="ellipse">
            <a:avLst/>
          </a:prstGeom>
          <a:solidFill>
            <a:srgbClr val="6AA84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76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Which of these are observable characteristics of Jun?</a:t>
            </a:r>
            <a:endParaRPr/>
          </a:p>
        </p:txBody>
      </p:sp>
      <p:sp>
        <p:nvSpPr>
          <p:cNvPr id="889" name="Google Shape;889;p76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890" name="Google Shape;890;p76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he has dark hair</a:t>
            </a:r>
            <a:endParaRPr/>
          </a:p>
        </p:txBody>
      </p:sp>
      <p:sp>
        <p:nvSpPr>
          <p:cNvPr id="891" name="Google Shape;891;p76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he has a pet goldfish</a:t>
            </a:r>
            <a:endParaRPr/>
          </a:p>
        </p:txBody>
      </p:sp>
      <p:sp>
        <p:nvSpPr>
          <p:cNvPr id="892" name="Google Shape;892;p76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he likes cheese sandwiches</a:t>
            </a:r>
            <a:endParaRPr/>
          </a:p>
        </p:txBody>
      </p:sp>
      <p:sp>
        <p:nvSpPr>
          <p:cNvPr id="893" name="Google Shape;893;p76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his name is Jun</a:t>
            </a:r>
            <a:endParaRPr/>
          </a:p>
        </p:txBody>
      </p:sp>
      <p:sp>
        <p:nvSpPr>
          <p:cNvPr id="894" name="Google Shape;894;p76"/>
          <p:cNvSpPr txBox="1">
            <a:spLocks noGrp="1"/>
          </p:cNvSpPr>
          <p:nvPr>
            <p:ph type="body" idx="4294967295"/>
          </p:nvPr>
        </p:nvSpPr>
        <p:spPr>
          <a:xfrm>
            <a:off x="6399125" y="4534475"/>
            <a:ext cx="12720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Jun</a:t>
            </a:r>
            <a:endParaRPr sz="1800"/>
          </a:p>
        </p:txBody>
      </p:sp>
      <p:pic>
        <p:nvPicPr>
          <p:cNvPr id="895" name="Google Shape;895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798" y="1299608"/>
            <a:ext cx="1359375" cy="3234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6183" y="1639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77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76400" cy="73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Sofia has sorted herself and her friends into groups according to an </a:t>
            </a:r>
            <a:r>
              <a:rPr lang="en-GB" b="1"/>
              <a:t>observable characteristic</a:t>
            </a:r>
            <a:r>
              <a:rPr lang="en-GB"/>
              <a:t>.</a:t>
            </a:r>
            <a:endParaRPr/>
          </a:p>
        </p:txBody>
      </p:sp>
      <p:sp>
        <p:nvSpPr>
          <p:cNvPr id="902" name="Google Shape;902;p7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903" name="Google Shape;903;p77"/>
          <p:cNvSpPr txBox="1">
            <a:spLocks noGrp="1"/>
          </p:cNvSpPr>
          <p:nvPr>
            <p:ph type="body" idx="1"/>
          </p:nvPr>
        </p:nvSpPr>
        <p:spPr>
          <a:xfrm>
            <a:off x="324000" y="4374200"/>
            <a:ext cx="8274000" cy="40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Someone is in the wrong group. Can you see her mistake?</a:t>
            </a:r>
            <a:endParaRPr/>
          </a:p>
        </p:txBody>
      </p:sp>
      <p:pic>
        <p:nvPicPr>
          <p:cNvPr id="904" name="Google Shape;90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1350" y="1706448"/>
            <a:ext cx="531388" cy="1942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24136" y="1640690"/>
            <a:ext cx="700539" cy="206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40314" y="1773733"/>
            <a:ext cx="630680" cy="185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9780" y="1584099"/>
            <a:ext cx="630669" cy="206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89417" y="1584111"/>
            <a:ext cx="553913" cy="206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7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34634" y="1762725"/>
            <a:ext cx="1836115" cy="1894651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77"/>
          <p:cNvSpPr txBox="1">
            <a:spLocks noGrp="1"/>
          </p:cNvSpPr>
          <p:nvPr>
            <p:ph type="body" idx="1"/>
          </p:nvPr>
        </p:nvSpPr>
        <p:spPr>
          <a:xfrm>
            <a:off x="894700" y="3705150"/>
            <a:ext cx="2609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children with curly hair</a:t>
            </a:r>
            <a:endParaRPr sz="1800"/>
          </a:p>
        </p:txBody>
      </p:sp>
      <p:sp>
        <p:nvSpPr>
          <p:cNvPr id="911" name="Google Shape;911;p77"/>
          <p:cNvSpPr txBox="1">
            <a:spLocks noGrp="1"/>
          </p:cNvSpPr>
          <p:nvPr>
            <p:ph type="body" idx="1"/>
          </p:nvPr>
        </p:nvSpPr>
        <p:spPr>
          <a:xfrm>
            <a:off x="5365525" y="3705150"/>
            <a:ext cx="30684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children with straight hair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8"/>
          <p:cNvSpPr txBox="1">
            <a:spLocks noGrp="1"/>
          </p:cNvSpPr>
          <p:nvPr>
            <p:ph type="body" idx="1"/>
          </p:nvPr>
        </p:nvSpPr>
        <p:spPr>
          <a:xfrm>
            <a:off x="324000" y="692463"/>
            <a:ext cx="7076400" cy="73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/>
              <a:t>Alex should be in the first group because he has curly hair.</a:t>
            </a:r>
            <a:endParaRPr sz="2100"/>
          </a:p>
        </p:txBody>
      </p:sp>
      <p:sp>
        <p:nvSpPr>
          <p:cNvPr id="917" name="Google Shape;917;p7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918" name="Google Shape;918;p78"/>
          <p:cNvSpPr txBox="1">
            <a:spLocks noGrp="1"/>
          </p:cNvSpPr>
          <p:nvPr>
            <p:ph type="body" idx="1"/>
          </p:nvPr>
        </p:nvSpPr>
        <p:spPr>
          <a:xfrm>
            <a:off x="324000" y="4093200"/>
            <a:ext cx="8274000" cy="72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/>
              <a:t>When sorting things into groups, the groups do not need to be equal in size.</a:t>
            </a:r>
            <a:endParaRPr sz="2100"/>
          </a:p>
        </p:txBody>
      </p:sp>
      <p:pic>
        <p:nvPicPr>
          <p:cNvPr id="919" name="Google Shape;919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7938" y="1629373"/>
            <a:ext cx="531388" cy="1942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0724" y="1563615"/>
            <a:ext cx="700539" cy="2064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7301" y="1696658"/>
            <a:ext cx="630680" cy="185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7492" y="1507024"/>
            <a:ext cx="630669" cy="206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7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31029" y="1507036"/>
            <a:ext cx="553913" cy="206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7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52346" y="1685650"/>
            <a:ext cx="1836115" cy="1894651"/>
          </a:xfrm>
          <a:prstGeom prst="rect">
            <a:avLst/>
          </a:prstGeom>
          <a:noFill/>
          <a:ln>
            <a:noFill/>
          </a:ln>
        </p:spPr>
      </p:pic>
      <p:sp>
        <p:nvSpPr>
          <p:cNvPr id="925" name="Google Shape;925;p78"/>
          <p:cNvSpPr txBox="1">
            <a:spLocks noGrp="1"/>
          </p:cNvSpPr>
          <p:nvPr>
            <p:ph type="body" idx="1"/>
          </p:nvPr>
        </p:nvSpPr>
        <p:spPr>
          <a:xfrm>
            <a:off x="912413" y="3628075"/>
            <a:ext cx="2609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children with curly hair</a:t>
            </a:r>
            <a:endParaRPr sz="1800"/>
          </a:p>
        </p:txBody>
      </p:sp>
      <p:sp>
        <p:nvSpPr>
          <p:cNvPr id="926" name="Google Shape;926;p78"/>
          <p:cNvSpPr txBox="1">
            <a:spLocks noGrp="1"/>
          </p:cNvSpPr>
          <p:nvPr>
            <p:ph type="body" idx="1"/>
          </p:nvPr>
        </p:nvSpPr>
        <p:spPr>
          <a:xfrm>
            <a:off x="5792113" y="3628075"/>
            <a:ext cx="30684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children with straight hair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7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How has Sofia sorted her friends into groups?</a:t>
            </a:r>
            <a:endParaRPr/>
          </a:p>
        </p:txBody>
      </p:sp>
      <p:sp>
        <p:nvSpPr>
          <p:cNvPr id="932" name="Google Shape;932;p7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Observable characteristics</a:t>
            </a:r>
            <a:endParaRPr/>
          </a:p>
        </p:txBody>
      </p:sp>
      <p:pic>
        <p:nvPicPr>
          <p:cNvPr id="933" name="Google Shape;933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7340" y="1486576"/>
            <a:ext cx="715287" cy="210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12853" y="1671723"/>
            <a:ext cx="643957" cy="1891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31100" y="1486574"/>
            <a:ext cx="643947" cy="21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33169" y="1486583"/>
            <a:ext cx="552549" cy="21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9859" y="1486586"/>
            <a:ext cx="565575" cy="210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7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75056" y="1668958"/>
            <a:ext cx="1874773" cy="1934514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79"/>
          <p:cNvSpPr txBox="1">
            <a:spLocks noGrp="1"/>
          </p:cNvSpPr>
          <p:nvPr>
            <p:ph type="body" idx="1"/>
          </p:nvPr>
        </p:nvSpPr>
        <p:spPr>
          <a:xfrm>
            <a:off x="324000" y="4237525"/>
            <a:ext cx="82377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500">
                <a:latin typeface="Kalam"/>
                <a:ea typeface="Kalam"/>
                <a:cs typeface="Kalam"/>
                <a:sym typeface="Kalam"/>
              </a:rPr>
              <a:t>boys and girls</a:t>
            </a:r>
            <a:endParaRPr sz="25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40" name="Google Shape;940;p79"/>
          <p:cNvSpPr txBox="1">
            <a:spLocks noGrp="1"/>
          </p:cNvSpPr>
          <p:nvPr>
            <p:ph type="body" idx="1"/>
          </p:nvPr>
        </p:nvSpPr>
        <p:spPr>
          <a:xfrm>
            <a:off x="912413" y="3628075"/>
            <a:ext cx="2609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group 1</a:t>
            </a:r>
            <a:endParaRPr sz="1800"/>
          </a:p>
        </p:txBody>
      </p:sp>
      <p:sp>
        <p:nvSpPr>
          <p:cNvPr id="941" name="Google Shape;941;p79"/>
          <p:cNvSpPr txBox="1">
            <a:spLocks noGrp="1"/>
          </p:cNvSpPr>
          <p:nvPr>
            <p:ph type="body" idx="1"/>
          </p:nvPr>
        </p:nvSpPr>
        <p:spPr>
          <a:xfrm>
            <a:off x="5473488" y="3628075"/>
            <a:ext cx="2609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group 2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8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128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/>
              <a:t>1. Choose six people in your class, or the people below, and sort them into groups using observable characteristics.</a:t>
            </a:r>
            <a:endParaRPr sz="19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/>
              <a:t>Find at least two different ways to sort them.</a:t>
            </a:r>
            <a:endParaRPr sz="190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900"/>
          </a:p>
        </p:txBody>
      </p:sp>
      <p:sp>
        <p:nvSpPr>
          <p:cNvPr id="947" name="Google Shape;947;p80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pic>
        <p:nvPicPr>
          <p:cNvPr id="948" name="Google Shape;94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8613" y="2325366"/>
            <a:ext cx="593125" cy="2167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23823" y="2448900"/>
            <a:ext cx="1912848" cy="1973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0" name="Google Shape;950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64338" y="2282491"/>
            <a:ext cx="593125" cy="2210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1" name="Google Shape;951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7338" y="2159999"/>
            <a:ext cx="558675" cy="2333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52" name="Google Shape;952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14975" y="2536102"/>
            <a:ext cx="815288" cy="1940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3" name="Google Shape;953;p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55788" y="2160001"/>
            <a:ext cx="593125" cy="2262751"/>
          </a:xfrm>
          <a:prstGeom prst="rect">
            <a:avLst/>
          </a:prstGeom>
          <a:noFill/>
          <a:ln>
            <a:noFill/>
          </a:ln>
        </p:spPr>
      </p:pic>
      <p:sp>
        <p:nvSpPr>
          <p:cNvPr id="954" name="Google Shape;954;p80"/>
          <p:cNvSpPr txBox="1">
            <a:spLocks noGrp="1"/>
          </p:cNvSpPr>
          <p:nvPr>
            <p:ph type="body" idx="4294967295"/>
          </p:nvPr>
        </p:nvSpPr>
        <p:spPr>
          <a:xfrm>
            <a:off x="625292" y="4493075"/>
            <a:ext cx="9507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Andeep</a:t>
            </a:r>
            <a:endParaRPr sz="1800"/>
          </a:p>
        </p:txBody>
      </p:sp>
      <p:sp>
        <p:nvSpPr>
          <p:cNvPr id="955" name="Google Shape;955;p80"/>
          <p:cNvSpPr txBox="1">
            <a:spLocks noGrp="1"/>
          </p:cNvSpPr>
          <p:nvPr>
            <p:ph type="body" idx="4294967295"/>
          </p:nvPr>
        </p:nvSpPr>
        <p:spPr>
          <a:xfrm>
            <a:off x="1906861" y="4493075"/>
            <a:ext cx="7287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Sofia</a:t>
            </a:r>
            <a:endParaRPr sz="1800"/>
          </a:p>
        </p:txBody>
      </p:sp>
      <p:sp>
        <p:nvSpPr>
          <p:cNvPr id="956" name="Google Shape;956;p80"/>
          <p:cNvSpPr txBox="1">
            <a:spLocks noGrp="1"/>
          </p:cNvSpPr>
          <p:nvPr>
            <p:ph type="body" idx="4294967295"/>
          </p:nvPr>
        </p:nvSpPr>
        <p:spPr>
          <a:xfrm>
            <a:off x="3181625" y="4493075"/>
            <a:ext cx="5586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</a:t>
            </a:r>
            <a:endParaRPr sz="1800"/>
          </a:p>
        </p:txBody>
      </p:sp>
      <p:sp>
        <p:nvSpPr>
          <p:cNvPr id="957" name="Google Shape;957;p80"/>
          <p:cNvSpPr txBox="1">
            <a:spLocks noGrp="1"/>
          </p:cNvSpPr>
          <p:nvPr>
            <p:ph type="body" idx="4294967295"/>
          </p:nvPr>
        </p:nvSpPr>
        <p:spPr>
          <a:xfrm>
            <a:off x="4508300" y="4493075"/>
            <a:ext cx="4776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Jun</a:t>
            </a:r>
            <a:endParaRPr sz="1800"/>
          </a:p>
        </p:txBody>
      </p:sp>
      <p:sp>
        <p:nvSpPr>
          <p:cNvPr id="958" name="Google Shape;958;p80"/>
          <p:cNvSpPr txBox="1">
            <a:spLocks noGrp="1"/>
          </p:cNvSpPr>
          <p:nvPr>
            <p:ph type="body" idx="4294967295"/>
          </p:nvPr>
        </p:nvSpPr>
        <p:spPr>
          <a:xfrm>
            <a:off x="5412449" y="4493075"/>
            <a:ext cx="8154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Aisha</a:t>
            </a:r>
            <a:endParaRPr sz="1800"/>
          </a:p>
        </p:txBody>
      </p:sp>
      <p:sp>
        <p:nvSpPr>
          <p:cNvPr id="959" name="Google Shape;959;p80"/>
          <p:cNvSpPr txBox="1">
            <a:spLocks noGrp="1"/>
          </p:cNvSpPr>
          <p:nvPr>
            <p:ph type="body" idx="4294967295"/>
          </p:nvPr>
        </p:nvSpPr>
        <p:spPr>
          <a:xfrm>
            <a:off x="6887792" y="4493075"/>
            <a:ext cx="9507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Lucas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81"/>
          <p:cNvSpPr txBox="1">
            <a:spLocks noGrp="1"/>
          </p:cNvSpPr>
          <p:nvPr>
            <p:ph type="body" idx="1"/>
          </p:nvPr>
        </p:nvSpPr>
        <p:spPr>
          <a:xfrm>
            <a:off x="324000" y="693675"/>
            <a:ext cx="69696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/>
              <a:t>1. Choose six people in your class, or the people below, and sort them into groups using observable characteristics.</a:t>
            </a:r>
            <a:endParaRPr sz="1900"/>
          </a:p>
        </p:txBody>
      </p:sp>
      <p:sp>
        <p:nvSpPr>
          <p:cNvPr id="965" name="Google Shape;965;p81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pic>
        <p:nvPicPr>
          <p:cNvPr id="966" name="Google Shape;966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29837" y="1816713"/>
            <a:ext cx="777201" cy="84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7050" y="1363575"/>
            <a:ext cx="2735424" cy="1510126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p81"/>
          <p:cNvSpPr txBox="1">
            <a:spLocks noGrp="1"/>
          </p:cNvSpPr>
          <p:nvPr>
            <p:ph type="body" idx="4294967295"/>
          </p:nvPr>
        </p:nvSpPr>
        <p:spPr>
          <a:xfrm>
            <a:off x="1321675" y="1448000"/>
            <a:ext cx="24381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Kalam"/>
                <a:ea typeface="Kalam"/>
                <a:cs typeface="Kalam"/>
                <a:sym typeface="Kalam"/>
              </a:rPr>
              <a:t>Here are some ways you could have sorted your people.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69" name="Google Shape;969;p81"/>
          <p:cNvSpPr txBox="1">
            <a:spLocks noGrp="1"/>
          </p:cNvSpPr>
          <p:nvPr>
            <p:ph type="body" idx="4294967295"/>
          </p:nvPr>
        </p:nvSpPr>
        <p:spPr>
          <a:xfrm>
            <a:off x="534928" y="2659575"/>
            <a:ext cx="5670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Izzy</a:t>
            </a:r>
            <a:endParaRPr sz="1800"/>
          </a:p>
        </p:txBody>
      </p:sp>
      <p:sp>
        <p:nvSpPr>
          <p:cNvPr id="970" name="Google Shape;970;p81"/>
          <p:cNvSpPr/>
          <p:nvPr/>
        </p:nvSpPr>
        <p:spPr>
          <a:xfrm>
            <a:off x="479325" y="3239550"/>
            <a:ext cx="2367600" cy="1080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81"/>
          <p:cNvSpPr/>
          <p:nvPr/>
        </p:nvSpPr>
        <p:spPr>
          <a:xfrm>
            <a:off x="2938375" y="3239550"/>
            <a:ext cx="2438100" cy="10809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81"/>
          <p:cNvSpPr txBox="1">
            <a:spLocks noGrp="1"/>
          </p:cNvSpPr>
          <p:nvPr>
            <p:ph type="body" idx="4294967295"/>
          </p:nvPr>
        </p:nvSpPr>
        <p:spPr>
          <a:xfrm>
            <a:off x="682450" y="3319425"/>
            <a:ext cx="19980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Kalam"/>
                <a:ea typeface="Kalam"/>
                <a:cs typeface="Kalam"/>
                <a:sym typeface="Kalam"/>
              </a:rPr>
              <a:t>light coloured hair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3" name="Google Shape;973;p81"/>
          <p:cNvSpPr txBox="1">
            <a:spLocks noGrp="1"/>
          </p:cNvSpPr>
          <p:nvPr>
            <p:ph type="body" idx="4294967295"/>
          </p:nvPr>
        </p:nvSpPr>
        <p:spPr>
          <a:xfrm>
            <a:off x="3166517" y="3239550"/>
            <a:ext cx="20958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latin typeface="Kalam"/>
                <a:ea typeface="Kalam"/>
                <a:cs typeface="Kalam"/>
                <a:sym typeface="Kalam"/>
              </a:rPr>
              <a:t>dark coloured hair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974" name="Google Shape;974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0322" y="3629880"/>
            <a:ext cx="420502" cy="459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5" name="Google Shape;975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79263" y="3642295"/>
            <a:ext cx="434918" cy="434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20736" y="3703988"/>
            <a:ext cx="434900" cy="37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24863" y="3682820"/>
            <a:ext cx="378900" cy="421329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81"/>
          <p:cNvSpPr/>
          <p:nvPr/>
        </p:nvSpPr>
        <p:spPr>
          <a:xfrm>
            <a:off x="4220575" y="1446300"/>
            <a:ext cx="2164500" cy="1427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81"/>
          <p:cNvSpPr/>
          <p:nvPr/>
        </p:nvSpPr>
        <p:spPr>
          <a:xfrm>
            <a:off x="6476500" y="1446300"/>
            <a:ext cx="2164500" cy="1427400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81"/>
          <p:cNvSpPr txBox="1">
            <a:spLocks noGrp="1"/>
          </p:cNvSpPr>
          <p:nvPr>
            <p:ph type="body" idx="4294967295"/>
          </p:nvPr>
        </p:nvSpPr>
        <p:spPr>
          <a:xfrm>
            <a:off x="5053225" y="1526175"/>
            <a:ext cx="5670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Kalam"/>
                <a:ea typeface="Kalam"/>
                <a:cs typeface="Kalam"/>
                <a:sym typeface="Kalam"/>
              </a:rPr>
              <a:t>girls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1" name="Google Shape;981;p81"/>
          <p:cNvSpPr txBox="1">
            <a:spLocks noGrp="1"/>
          </p:cNvSpPr>
          <p:nvPr>
            <p:ph type="body" idx="4294967295"/>
          </p:nvPr>
        </p:nvSpPr>
        <p:spPr>
          <a:xfrm>
            <a:off x="7170425" y="1526175"/>
            <a:ext cx="6522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Kalam"/>
                <a:ea typeface="Kalam"/>
                <a:cs typeface="Kalam"/>
                <a:sym typeface="Kalam"/>
              </a:rPr>
              <a:t>boys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982" name="Google Shape;982;p8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645201" y="2245540"/>
            <a:ext cx="378889" cy="53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24109" y="1870667"/>
            <a:ext cx="420502" cy="4590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p8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89614" y="1865363"/>
            <a:ext cx="332493" cy="619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5" name="Google Shape;985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7225" y="2293657"/>
            <a:ext cx="434918" cy="434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76481" y="1953670"/>
            <a:ext cx="508806" cy="4433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8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98423" y="1953664"/>
            <a:ext cx="420500" cy="467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82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993" name="Google Shape;993;p82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sp>
        <p:nvSpPr>
          <p:cNvPr id="994" name="Google Shape;994;p82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Identifying living things</a:t>
            </a:r>
            <a:endParaRPr/>
          </a:p>
        </p:txBody>
      </p:sp>
      <p:sp>
        <p:nvSpPr>
          <p:cNvPr id="995" name="Google Shape;995;p82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characteristics of living things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6" name="Google Shape;99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00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8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sp>
        <p:nvSpPr>
          <p:cNvPr id="1002" name="Google Shape;1002;p83"/>
          <p:cNvSpPr txBox="1">
            <a:spLocks noGrp="1"/>
          </p:cNvSpPr>
          <p:nvPr>
            <p:ph type="body" idx="1"/>
          </p:nvPr>
        </p:nvSpPr>
        <p:spPr>
          <a:xfrm>
            <a:off x="322800" y="859650"/>
            <a:ext cx="4501200" cy="71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When we compare things, we look at their </a:t>
            </a:r>
            <a:r>
              <a:rPr lang="en-GB" b="1"/>
              <a:t>similarities </a:t>
            </a:r>
            <a:r>
              <a:rPr lang="en-GB"/>
              <a:t>and </a:t>
            </a:r>
            <a:r>
              <a:rPr lang="en-GB" b="1"/>
              <a:t>differences.</a:t>
            </a:r>
            <a:endParaRPr/>
          </a:p>
        </p:txBody>
      </p:sp>
      <p:sp>
        <p:nvSpPr>
          <p:cNvPr id="1003" name="Google Shape;1003;p83"/>
          <p:cNvSpPr txBox="1">
            <a:spLocks noGrp="1"/>
          </p:cNvSpPr>
          <p:nvPr>
            <p:ph type="body" idx="1"/>
          </p:nvPr>
        </p:nvSpPr>
        <p:spPr>
          <a:xfrm>
            <a:off x="322800" y="2349150"/>
            <a:ext cx="4248000" cy="191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Scientists use </a:t>
            </a:r>
            <a:r>
              <a:rPr lang="en-GB" b="1"/>
              <a:t>observable characteristics </a:t>
            </a:r>
            <a:r>
              <a:rPr lang="en-GB"/>
              <a:t>to compare living things. This helps them to sort living things into groups and work out what they are.</a:t>
            </a:r>
            <a:endParaRPr/>
          </a:p>
        </p:txBody>
      </p:sp>
      <p:pic>
        <p:nvPicPr>
          <p:cNvPr id="1004" name="Google Shape;1004;p83"/>
          <p:cNvPicPr preferRelativeResize="0"/>
          <p:nvPr/>
        </p:nvPicPr>
        <p:blipFill rotWithShape="1">
          <a:blip r:embed="rId3">
            <a:alphaModFix/>
          </a:blip>
          <a:srcRect l="520" t="21369" r="-520" b="44152"/>
          <a:stretch/>
        </p:blipFill>
        <p:spPr>
          <a:xfrm>
            <a:off x="4961550" y="1620000"/>
            <a:ext cx="3492848" cy="180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83"/>
          <p:cNvSpPr txBox="1">
            <a:spLocks noGrp="1"/>
          </p:cNvSpPr>
          <p:nvPr>
            <p:ph type="body" idx="1"/>
          </p:nvPr>
        </p:nvSpPr>
        <p:spPr>
          <a:xfrm>
            <a:off x="4961550" y="3426388"/>
            <a:ext cx="34929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observing a plant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8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76400" cy="75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What </a:t>
            </a:r>
            <a:r>
              <a:rPr lang="en-GB" b="1"/>
              <a:t>similarities </a:t>
            </a:r>
            <a:r>
              <a:rPr lang="en-GB"/>
              <a:t>and </a:t>
            </a:r>
            <a:r>
              <a:rPr lang="en-GB" b="1"/>
              <a:t>differences </a:t>
            </a:r>
            <a:r>
              <a:rPr lang="en-GB"/>
              <a:t>can you see between these two types of plant?</a:t>
            </a:r>
            <a:endParaRPr/>
          </a:p>
        </p:txBody>
      </p:sp>
      <p:sp>
        <p:nvSpPr>
          <p:cNvPr id="1011" name="Google Shape;1011;p84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pic>
        <p:nvPicPr>
          <p:cNvPr id="1012" name="Google Shape;1012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2028900"/>
            <a:ext cx="1920656" cy="1751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84"/>
          <p:cNvPicPr preferRelativeResize="0"/>
          <p:nvPr/>
        </p:nvPicPr>
        <p:blipFill rotWithShape="1">
          <a:blip r:embed="rId4">
            <a:alphaModFix/>
          </a:blip>
          <a:srcRect l="8893" r="8372"/>
          <a:stretch/>
        </p:blipFill>
        <p:spPr>
          <a:xfrm>
            <a:off x="2244650" y="2028900"/>
            <a:ext cx="2173875" cy="175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84"/>
          <p:cNvSpPr txBox="1">
            <a:spLocks noGrp="1"/>
          </p:cNvSpPr>
          <p:nvPr>
            <p:ph type="body" idx="1"/>
          </p:nvPr>
        </p:nvSpPr>
        <p:spPr>
          <a:xfrm>
            <a:off x="324000" y="3780000"/>
            <a:ext cx="34929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holly bush</a:t>
            </a:r>
            <a:endParaRPr sz="1800"/>
          </a:p>
        </p:txBody>
      </p:sp>
      <p:sp>
        <p:nvSpPr>
          <p:cNvPr id="1015" name="Google Shape;1015;p84"/>
          <p:cNvSpPr txBox="1">
            <a:spLocks noGrp="1"/>
          </p:cNvSpPr>
          <p:nvPr>
            <p:ph type="body" idx="1"/>
          </p:nvPr>
        </p:nvSpPr>
        <p:spPr>
          <a:xfrm>
            <a:off x="4827975" y="3780000"/>
            <a:ext cx="34929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bramble</a:t>
            </a:r>
            <a:endParaRPr sz="1800"/>
          </a:p>
        </p:txBody>
      </p:sp>
      <p:pic>
        <p:nvPicPr>
          <p:cNvPr id="1016" name="Google Shape;1016;p84"/>
          <p:cNvPicPr preferRelativeResize="0"/>
          <p:nvPr/>
        </p:nvPicPr>
        <p:blipFill rotWithShape="1">
          <a:blip r:embed="rId5">
            <a:alphaModFix/>
          </a:blip>
          <a:srcRect l="5394" t="4442" r="12865" b="11735"/>
          <a:stretch/>
        </p:blipFill>
        <p:spPr>
          <a:xfrm>
            <a:off x="6590075" y="2029700"/>
            <a:ext cx="2273626" cy="1750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84"/>
          <p:cNvPicPr preferRelativeResize="0"/>
          <p:nvPr/>
        </p:nvPicPr>
        <p:blipFill rotWithShape="1">
          <a:blip r:embed="rId6">
            <a:alphaModFix/>
          </a:blip>
          <a:srcRect t="33214" r="18831" b="6285"/>
          <a:stretch/>
        </p:blipFill>
        <p:spPr>
          <a:xfrm>
            <a:off x="4827968" y="2029700"/>
            <a:ext cx="1762107" cy="1751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8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pic>
        <p:nvPicPr>
          <p:cNvPr id="1023" name="Google Shape;102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350" y="703625"/>
            <a:ext cx="5107523" cy="1259212"/>
          </a:xfrm>
          <a:prstGeom prst="rect">
            <a:avLst/>
          </a:prstGeom>
          <a:noFill/>
          <a:ln>
            <a:noFill/>
          </a:ln>
        </p:spPr>
      </p:pic>
      <p:sp>
        <p:nvSpPr>
          <p:cNvPr id="1024" name="Google Shape;1024;p85"/>
          <p:cNvSpPr txBox="1">
            <a:spLocks noGrp="1"/>
          </p:cNvSpPr>
          <p:nvPr>
            <p:ph type="body" idx="1"/>
          </p:nvPr>
        </p:nvSpPr>
        <p:spPr>
          <a:xfrm>
            <a:off x="894600" y="796900"/>
            <a:ext cx="5025600" cy="82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/>
              <a:t>I observed some </a:t>
            </a:r>
            <a:r>
              <a:rPr lang="en-GB" sz="2100" b="1"/>
              <a:t>similarities</a:t>
            </a:r>
            <a:r>
              <a:rPr lang="en-GB" sz="2100"/>
              <a:t>. They both have green leaves and berries.</a:t>
            </a:r>
            <a:endParaRPr sz="2100"/>
          </a:p>
        </p:txBody>
      </p:sp>
      <p:pic>
        <p:nvPicPr>
          <p:cNvPr id="1025" name="Google Shape;102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7900" y="1671700"/>
            <a:ext cx="6487276" cy="1599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p85"/>
          <p:cNvSpPr txBox="1">
            <a:spLocks noGrp="1"/>
          </p:cNvSpPr>
          <p:nvPr>
            <p:ph type="body" idx="1"/>
          </p:nvPr>
        </p:nvSpPr>
        <p:spPr>
          <a:xfrm>
            <a:off x="1935350" y="1764975"/>
            <a:ext cx="6198600" cy="108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/>
              <a:t>I observed some </a:t>
            </a:r>
            <a:r>
              <a:rPr lang="en-GB" sz="2100" b="1"/>
              <a:t>differences</a:t>
            </a:r>
            <a:r>
              <a:rPr lang="en-GB" sz="2100"/>
              <a:t>. The berries are different colours and shapes. The holly has spiky, waxy leaves and the bramble doesn’t.</a:t>
            </a:r>
            <a:endParaRPr sz="2100"/>
          </a:p>
        </p:txBody>
      </p:sp>
      <p:pic>
        <p:nvPicPr>
          <p:cNvPr id="1027" name="Google Shape;1027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3050" y="3094525"/>
            <a:ext cx="1281296" cy="1168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85"/>
          <p:cNvPicPr preferRelativeResize="0"/>
          <p:nvPr/>
        </p:nvPicPr>
        <p:blipFill rotWithShape="1">
          <a:blip r:embed="rId5">
            <a:alphaModFix/>
          </a:blip>
          <a:srcRect l="8893" r="8372"/>
          <a:stretch/>
        </p:blipFill>
        <p:spPr>
          <a:xfrm>
            <a:off x="4404341" y="3094525"/>
            <a:ext cx="1450221" cy="1168181"/>
          </a:xfrm>
          <a:prstGeom prst="rect">
            <a:avLst/>
          </a:prstGeom>
          <a:noFill/>
          <a:ln>
            <a:noFill/>
          </a:ln>
        </p:spPr>
      </p:pic>
      <p:sp>
        <p:nvSpPr>
          <p:cNvPr id="1029" name="Google Shape;1029;p85"/>
          <p:cNvSpPr txBox="1">
            <a:spLocks noGrp="1"/>
          </p:cNvSpPr>
          <p:nvPr>
            <p:ph type="body" idx="1"/>
          </p:nvPr>
        </p:nvSpPr>
        <p:spPr>
          <a:xfrm>
            <a:off x="3123050" y="4262707"/>
            <a:ext cx="2330100" cy="17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holly bush</a:t>
            </a:r>
            <a:endParaRPr sz="1800"/>
          </a:p>
        </p:txBody>
      </p:sp>
      <p:sp>
        <p:nvSpPr>
          <p:cNvPr id="1030" name="Google Shape;1030;p85"/>
          <p:cNvSpPr txBox="1">
            <a:spLocks noGrp="1"/>
          </p:cNvSpPr>
          <p:nvPr>
            <p:ph type="body" idx="1"/>
          </p:nvPr>
        </p:nvSpPr>
        <p:spPr>
          <a:xfrm>
            <a:off x="6127710" y="4262707"/>
            <a:ext cx="2330100" cy="17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bramble</a:t>
            </a:r>
            <a:endParaRPr sz="1800"/>
          </a:p>
        </p:txBody>
      </p:sp>
      <p:pic>
        <p:nvPicPr>
          <p:cNvPr id="1031" name="Google Shape;1031;p85"/>
          <p:cNvPicPr preferRelativeResize="0"/>
          <p:nvPr/>
        </p:nvPicPr>
        <p:blipFill rotWithShape="1">
          <a:blip r:embed="rId6">
            <a:alphaModFix/>
          </a:blip>
          <a:srcRect l="5394" t="4442" r="12865" b="11735"/>
          <a:stretch/>
        </p:blipFill>
        <p:spPr>
          <a:xfrm>
            <a:off x="7303230" y="3095059"/>
            <a:ext cx="1516765" cy="116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85"/>
          <p:cNvPicPr preferRelativeResize="0"/>
          <p:nvPr/>
        </p:nvPicPr>
        <p:blipFill rotWithShape="1">
          <a:blip r:embed="rId7">
            <a:alphaModFix/>
          </a:blip>
          <a:srcRect t="33214" r="18831" b="6285"/>
          <a:stretch/>
        </p:blipFill>
        <p:spPr>
          <a:xfrm>
            <a:off x="6127706" y="3095059"/>
            <a:ext cx="1175524" cy="116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8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4927" y="1808302"/>
            <a:ext cx="623350" cy="116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8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48125" y="3011400"/>
            <a:ext cx="788350" cy="871162"/>
          </a:xfrm>
          <a:prstGeom prst="rect">
            <a:avLst/>
          </a:prstGeom>
          <a:noFill/>
          <a:ln>
            <a:noFill/>
          </a:ln>
        </p:spPr>
      </p:pic>
      <p:sp>
        <p:nvSpPr>
          <p:cNvPr id="1035" name="Google Shape;1035;p85"/>
          <p:cNvSpPr txBox="1">
            <a:spLocks noGrp="1"/>
          </p:cNvSpPr>
          <p:nvPr>
            <p:ph type="body" idx="1"/>
          </p:nvPr>
        </p:nvSpPr>
        <p:spPr>
          <a:xfrm>
            <a:off x="419475" y="2975088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Aisha</a:t>
            </a:r>
            <a:endParaRPr sz="1800"/>
          </a:p>
        </p:txBody>
      </p:sp>
      <p:sp>
        <p:nvSpPr>
          <p:cNvPr id="1036" name="Google Shape;1036;p85"/>
          <p:cNvSpPr txBox="1">
            <a:spLocks noGrp="1"/>
          </p:cNvSpPr>
          <p:nvPr>
            <p:ph type="body" idx="1"/>
          </p:nvPr>
        </p:nvSpPr>
        <p:spPr>
          <a:xfrm>
            <a:off x="1727900" y="3882538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Sam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6"/>
          <p:cNvSpPr txBox="1">
            <a:spLocks noGrp="1"/>
          </p:cNvSpPr>
          <p:nvPr>
            <p:ph type="body" idx="1"/>
          </p:nvPr>
        </p:nvSpPr>
        <p:spPr>
          <a:xfrm>
            <a:off x="6990900" y="3169650"/>
            <a:ext cx="1829100" cy="78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Who do you agree with?</a:t>
            </a:r>
            <a:endParaRPr/>
          </a:p>
        </p:txBody>
      </p:sp>
      <p:sp>
        <p:nvSpPr>
          <p:cNvPr id="1042" name="Google Shape;1042;p8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pic>
        <p:nvPicPr>
          <p:cNvPr id="1043" name="Google Shape;104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7500" y="1365700"/>
            <a:ext cx="777201" cy="84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465" y="1335327"/>
            <a:ext cx="623350" cy="116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2713" y="687600"/>
            <a:ext cx="1956949" cy="1607026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86"/>
          <p:cNvSpPr txBox="1">
            <a:spLocks noGrp="1"/>
          </p:cNvSpPr>
          <p:nvPr>
            <p:ph type="body" idx="1"/>
          </p:nvPr>
        </p:nvSpPr>
        <p:spPr>
          <a:xfrm>
            <a:off x="1247338" y="772025"/>
            <a:ext cx="17277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/>
              <a:t>The flowers on these plants are </a:t>
            </a:r>
            <a:r>
              <a:rPr lang="en-GB" sz="1900" b="1"/>
              <a:t>different </a:t>
            </a:r>
            <a:r>
              <a:rPr lang="en-GB" sz="1900"/>
              <a:t>to each other.</a:t>
            </a:r>
            <a:endParaRPr sz="1900"/>
          </a:p>
        </p:txBody>
      </p:sp>
      <p:sp>
        <p:nvSpPr>
          <p:cNvPr id="1047" name="Google Shape;1047;p86"/>
          <p:cNvSpPr txBox="1">
            <a:spLocks noGrp="1"/>
          </p:cNvSpPr>
          <p:nvPr>
            <p:ph type="body" idx="1"/>
          </p:nvPr>
        </p:nvSpPr>
        <p:spPr>
          <a:xfrm>
            <a:off x="354488" y="1106613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Aisha</a:t>
            </a:r>
            <a:endParaRPr sz="1800"/>
          </a:p>
        </p:txBody>
      </p:sp>
      <p:sp>
        <p:nvSpPr>
          <p:cNvPr id="1048" name="Google Shape;1048;p86"/>
          <p:cNvSpPr txBox="1">
            <a:spLocks noGrp="1"/>
          </p:cNvSpPr>
          <p:nvPr>
            <p:ph type="body" idx="1"/>
          </p:nvPr>
        </p:nvSpPr>
        <p:spPr>
          <a:xfrm>
            <a:off x="5558988" y="2202350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Izzy</a:t>
            </a:r>
            <a:endParaRPr sz="1800"/>
          </a:p>
        </p:txBody>
      </p:sp>
      <p:pic>
        <p:nvPicPr>
          <p:cNvPr id="1049" name="Google Shape;1049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3519888" y="687600"/>
            <a:ext cx="1956949" cy="1607026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86"/>
          <p:cNvSpPr txBox="1">
            <a:spLocks noGrp="1"/>
          </p:cNvSpPr>
          <p:nvPr>
            <p:ph type="body" idx="1"/>
          </p:nvPr>
        </p:nvSpPr>
        <p:spPr>
          <a:xfrm flipH="1">
            <a:off x="3634512" y="772025"/>
            <a:ext cx="17277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/>
              <a:t>The flowers on these plants are </a:t>
            </a:r>
            <a:r>
              <a:rPr lang="en-GB" sz="1900" b="1"/>
              <a:t>similar </a:t>
            </a:r>
            <a:r>
              <a:rPr lang="en-GB" sz="1900"/>
              <a:t>to each other.</a:t>
            </a:r>
            <a:endParaRPr sz="1900"/>
          </a:p>
        </p:txBody>
      </p:sp>
      <p:pic>
        <p:nvPicPr>
          <p:cNvPr id="1051" name="Google Shape;1051;p8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3250" y="2571750"/>
            <a:ext cx="2979699" cy="198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86"/>
          <p:cNvSpPr txBox="1">
            <a:spLocks noGrp="1"/>
          </p:cNvSpPr>
          <p:nvPr>
            <p:ph type="body" idx="1"/>
          </p:nvPr>
        </p:nvSpPr>
        <p:spPr>
          <a:xfrm>
            <a:off x="503250" y="4572063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tulips</a:t>
            </a:r>
            <a:endParaRPr sz="1800"/>
          </a:p>
        </p:txBody>
      </p:sp>
      <p:pic>
        <p:nvPicPr>
          <p:cNvPr id="1053" name="Google Shape;1053;p86"/>
          <p:cNvPicPr preferRelativeResize="0"/>
          <p:nvPr/>
        </p:nvPicPr>
        <p:blipFill rotWithShape="1">
          <a:blip r:embed="rId7">
            <a:alphaModFix/>
          </a:blip>
          <a:srcRect t="6006"/>
          <a:stretch/>
        </p:blipFill>
        <p:spPr>
          <a:xfrm>
            <a:off x="3635350" y="2561425"/>
            <a:ext cx="3203149" cy="200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86"/>
          <p:cNvSpPr txBox="1">
            <a:spLocks noGrp="1"/>
          </p:cNvSpPr>
          <p:nvPr>
            <p:ph type="body" idx="1"/>
          </p:nvPr>
        </p:nvSpPr>
        <p:spPr>
          <a:xfrm>
            <a:off x="3643225" y="4572075"/>
            <a:ext cx="1292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buttercups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p87"/>
          <p:cNvSpPr txBox="1">
            <a:spLocks noGrp="1"/>
          </p:cNvSpPr>
          <p:nvPr>
            <p:ph type="body" idx="1"/>
          </p:nvPr>
        </p:nvSpPr>
        <p:spPr>
          <a:xfrm>
            <a:off x="324000" y="710075"/>
            <a:ext cx="82377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Both children are correct.</a:t>
            </a:r>
            <a:endParaRPr/>
          </a:p>
        </p:txBody>
      </p:sp>
      <p:sp>
        <p:nvSpPr>
          <p:cNvPr id="1060" name="Google Shape;1060;p8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pic>
        <p:nvPicPr>
          <p:cNvPr id="1061" name="Google Shape;106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250" y="2571750"/>
            <a:ext cx="2979699" cy="198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87"/>
          <p:cNvSpPr txBox="1">
            <a:spLocks noGrp="1"/>
          </p:cNvSpPr>
          <p:nvPr>
            <p:ph type="body" idx="1"/>
          </p:nvPr>
        </p:nvSpPr>
        <p:spPr>
          <a:xfrm>
            <a:off x="503250" y="4572063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tulips</a:t>
            </a:r>
            <a:endParaRPr sz="1800"/>
          </a:p>
        </p:txBody>
      </p:sp>
      <p:pic>
        <p:nvPicPr>
          <p:cNvPr id="1063" name="Google Shape;1063;p87"/>
          <p:cNvPicPr preferRelativeResize="0"/>
          <p:nvPr/>
        </p:nvPicPr>
        <p:blipFill rotWithShape="1">
          <a:blip r:embed="rId4">
            <a:alphaModFix/>
          </a:blip>
          <a:srcRect t="6006"/>
          <a:stretch/>
        </p:blipFill>
        <p:spPr>
          <a:xfrm>
            <a:off x="3635350" y="2561425"/>
            <a:ext cx="3203149" cy="200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87"/>
          <p:cNvSpPr txBox="1">
            <a:spLocks noGrp="1"/>
          </p:cNvSpPr>
          <p:nvPr>
            <p:ph type="body" idx="1"/>
          </p:nvPr>
        </p:nvSpPr>
        <p:spPr>
          <a:xfrm>
            <a:off x="3643225" y="4572075"/>
            <a:ext cx="1292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buttercups</a:t>
            </a:r>
            <a:endParaRPr sz="1800"/>
          </a:p>
        </p:txBody>
      </p:sp>
      <p:sp>
        <p:nvSpPr>
          <p:cNvPr id="1065" name="Google Shape;1065;p87"/>
          <p:cNvSpPr txBox="1">
            <a:spLocks noGrp="1"/>
          </p:cNvSpPr>
          <p:nvPr>
            <p:ph type="body" idx="1"/>
          </p:nvPr>
        </p:nvSpPr>
        <p:spPr>
          <a:xfrm>
            <a:off x="324000" y="1198938"/>
            <a:ext cx="8237700" cy="74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flowers are </a:t>
            </a:r>
            <a:r>
              <a:rPr lang="en-GB" b="1"/>
              <a:t>similar</a:t>
            </a:r>
            <a:r>
              <a:rPr lang="en-GB"/>
              <a:t> to each other as they both sit at the top of long, green stems and they both have yellow petals.</a:t>
            </a:r>
            <a:endParaRPr/>
          </a:p>
        </p:txBody>
      </p:sp>
      <p:sp>
        <p:nvSpPr>
          <p:cNvPr id="1066" name="Google Shape;1066;p87"/>
          <p:cNvSpPr txBox="1">
            <a:spLocks noGrp="1"/>
          </p:cNvSpPr>
          <p:nvPr>
            <p:ph type="body" idx="1"/>
          </p:nvPr>
        </p:nvSpPr>
        <p:spPr>
          <a:xfrm>
            <a:off x="324000" y="2108700"/>
            <a:ext cx="82377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flowers have </a:t>
            </a:r>
            <a:r>
              <a:rPr lang="en-GB" b="1"/>
              <a:t>differences </a:t>
            </a:r>
            <a:r>
              <a:rPr lang="en-GB"/>
              <a:t>in their shapes and sizes.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88"/>
          <p:cNvSpPr txBox="1">
            <a:spLocks noGrp="1"/>
          </p:cNvSpPr>
          <p:nvPr>
            <p:ph type="title"/>
          </p:nvPr>
        </p:nvSpPr>
        <p:spPr>
          <a:xfrm>
            <a:off x="324000" y="716300"/>
            <a:ext cx="7135200" cy="76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Which of these things are similar and which are different between these two plants?</a:t>
            </a:r>
            <a:endParaRPr sz="2000"/>
          </a:p>
        </p:txBody>
      </p:sp>
      <p:sp>
        <p:nvSpPr>
          <p:cNvPr id="1072" name="Google Shape;1072;p88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sp>
        <p:nvSpPr>
          <p:cNvPr id="1073" name="Google Shape;1073;p88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19608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leaf shape</a:t>
            </a:r>
            <a:endParaRPr/>
          </a:p>
        </p:txBody>
      </p:sp>
      <p:sp>
        <p:nvSpPr>
          <p:cNvPr id="1074" name="Google Shape;1074;p88"/>
          <p:cNvSpPr txBox="1">
            <a:spLocks noGrp="1"/>
          </p:cNvSpPr>
          <p:nvPr>
            <p:ph type="subTitle" idx="3"/>
          </p:nvPr>
        </p:nvSpPr>
        <p:spPr>
          <a:xfrm>
            <a:off x="1034425" y="2489443"/>
            <a:ext cx="19608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leaf colour</a:t>
            </a:r>
            <a:endParaRPr/>
          </a:p>
        </p:txBody>
      </p:sp>
      <p:sp>
        <p:nvSpPr>
          <p:cNvPr id="1075" name="Google Shape;1075;p88"/>
          <p:cNvSpPr txBox="1">
            <a:spLocks noGrp="1"/>
          </p:cNvSpPr>
          <p:nvPr>
            <p:ph type="subTitle" idx="4"/>
          </p:nvPr>
        </p:nvSpPr>
        <p:spPr>
          <a:xfrm>
            <a:off x="1034425" y="3309758"/>
            <a:ext cx="19497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flower shape</a:t>
            </a:r>
            <a:endParaRPr/>
          </a:p>
        </p:txBody>
      </p:sp>
      <p:sp>
        <p:nvSpPr>
          <p:cNvPr id="1076" name="Google Shape;1076;p88"/>
          <p:cNvSpPr txBox="1">
            <a:spLocks noGrp="1"/>
          </p:cNvSpPr>
          <p:nvPr>
            <p:ph type="subTitle" idx="5"/>
          </p:nvPr>
        </p:nvSpPr>
        <p:spPr>
          <a:xfrm>
            <a:off x="1034425" y="4113827"/>
            <a:ext cx="19608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flower colour</a:t>
            </a:r>
            <a:endParaRPr/>
          </a:p>
        </p:txBody>
      </p:sp>
      <p:sp>
        <p:nvSpPr>
          <p:cNvPr id="1077" name="Google Shape;1077;p88"/>
          <p:cNvSpPr txBox="1">
            <a:spLocks noGrp="1"/>
          </p:cNvSpPr>
          <p:nvPr>
            <p:ph type="subTitle" idx="1"/>
          </p:nvPr>
        </p:nvSpPr>
        <p:spPr>
          <a:xfrm>
            <a:off x="3036050" y="1685375"/>
            <a:ext cx="19608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>
                <a:latin typeface="Kalam"/>
                <a:ea typeface="Kalam"/>
                <a:cs typeface="Kalam"/>
                <a:sym typeface="Kalam"/>
              </a:rPr>
              <a:t>different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8" name="Google Shape;1078;p88"/>
          <p:cNvSpPr txBox="1">
            <a:spLocks noGrp="1"/>
          </p:cNvSpPr>
          <p:nvPr>
            <p:ph type="subTitle" idx="3"/>
          </p:nvPr>
        </p:nvSpPr>
        <p:spPr>
          <a:xfrm>
            <a:off x="3036050" y="2489443"/>
            <a:ext cx="19608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>
                <a:latin typeface="Kalam"/>
                <a:ea typeface="Kalam"/>
                <a:cs typeface="Kalam"/>
                <a:sym typeface="Kalam"/>
              </a:rPr>
              <a:t>similar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9" name="Google Shape;1079;p88"/>
          <p:cNvSpPr txBox="1">
            <a:spLocks noGrp="1"/>
          </p:cNvSpPr>
          <p:nvPr>
            <p:ph type="subTitle" idx="4"/>
          </p:nvPr>
        </p:nvSpPr>
        <p:spPr>
          <a:xfrm>
            <a:off x="3036050" y="3309758"/>
            <a:ext cx="19497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>
                <a:latin typeface="Kalam"/>
                <a:ea typeface="Kalam"/>
                <a:cs typeface="Kalam"/>
                <a:sym typeface="Kalam"/>
              </a:rPr>
              <a:t>different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0" name="Google Shape;1080;p88"/>
          <p:cNvSpPr txBox="1">
            <a:spLocks noGrp="1"/>
          </p:cNvSpPr>
          <p:nvPr>
            <p:ph type="subTitle" idx="5"/>
          </p:nvPr>
        </p:nvSpPr>
        <p:spPr>
          <a:xfrm>
            <a:off x="3036050" y="4113827"/>
            <a:ext cx="19608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>
                <a:latin typeface="Kalam"/>
                <a:ea typeface="Kalam"/>
                <a:cs typeface="Kalam"/>
                <a:sym typeface="Kalam"/>
              </a:rPr>
              <a:t>similar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081" name="Google Shape;1081;p88"/>
          <p:cNvPicPr preferRelativeResize="0"/>
          <p:nvPr/>
        </p:nvPicPr>
        <p:blipFill rotWithShape="1">
          <a:blip r:embed="rId3">
            <a:alphaModFix/>
          </a:blip>
          <a:srcRect l="17597" r="9595"/>
          <a:stretch/>
        </p:blipFill>
        <p:spPr>
          <a:xfrm>
            <a:off x="4476650" y="1170398"/>
            <a:ext cx="2337174" cy="21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88"/>
          <p:cNvPicPr preferRelativeResize="0"/>
          <p:nvPr/>
        </p:nvPicPr>
        <p:blipFill rotWithShape="1">
          <a:blip r:embed="rId4">
            <a:alphaModFix/>
          </a:blip>
          <a:srcRect l="7834"/>
          <a:stretch/>
        </p:blipFill>
        <p:spPr>
          <a:xfrm>
            <a:off x="6924150" y="1170401"/>
            <a:ext cx="1960800" cy="28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3" name="Google Shape;1083;p88"/>
          <p:cNvSpPr txBox="1">
            <a:spLocks noGrp="1"/>
          </p:cNvSpPr>
          <p:nvPr>
            <p:ph type="body" idx="4294967295"/>
          </p:nvPr>
        </p:nvSpPr>
        <p:spPr>
          <a:xfrm>
            <a:off x="4476650" y="3300063"/>
            <a:ext cx="1253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water lily</a:t>
            </a:r>
            <a:endParaRPr sz="1800"/>
          </a:p>
        </p:txBody>
      </p:sp>
      <p:sp>
        <p:nvSpPr>
          <p:cNvPr id="1084" name="Google Shape;1084;p88"/>
          <p:cNvSpPr txBox="1">
            <a:spLocks noGrp="1"/>
          </p:cNvSpPr>
          <p:nvPr>
            <p:ph type="body" idx="4294967295"/>
          </p:nvPr>
        </p:nvSpPr>
        <p:spPr>
          <a:xfrm>
            <a:off x="6924150" y="4007075"/>
            <a:ext cx="19497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lily of the valley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8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76400" cy="6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/>
              <a:t>Which of these is the odd one out? Think about what is the same and what is different about each one.</a:t>
            </a:r>
            <a:endParaRPr sz="2100"/>
          </a:p>
        </p:txBody>
      </p:sp>
      <p:sp>
        <p:nvSpPr>
          <p:cNvPr id="1090" name="Google Shape;1090;p8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sp>
        <p:nvSpPr>
          <p:cNvPr id="1091" name="Google Shape;1091;p89"/>
          <p:cNvSpPr txBox="1">
            <a:spLocks noGrp="1"/>
          </p:cNvSpPr>
          <p:nvPr>
            <p:ph type="body" idx="1"/>
          </p:nvPr>
        </p:nvSpPr>
        <p:spPr>
          <a:xfrm>
            <a:off x="503250" y="4275775"/>
            <a:ext cx="17454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penguin</a:t>
            </a:r>
            <a:endParaRPr sz="1800"/>
          </a:p>
        </p:txBody>
      </p:sp>
      <p:sp>
        <p:nvSpPr>
          <p:cNvPr id="1092" name="Google Shape;1092;p89"/>
          <p:cNvSpPr txBox="1">
            <a:spLocks noGrp="1"/>
          </p:cNvSpPr>
          <p:nvPr>
            <p:ph type="body" idx="1"/>
          </p:nvPr>
        </p:nvSpPr>
        <p:spPr>
          <a:xfrm>
            <a:off x="3145400" y="4275775"/>
            <a:ext cx="1292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butterfly</a:t>
            </a:r>
            <a:endParaRPr sz="1800"/>
          </a:p>
        </p:txBody>
      </p:sp>
      <p:sp>
        <p:nvSpPr>
          <p:cNvPr id="1093" name="Google Shape;1093;p89"/>
          <p:cNvSpPr txBox="1">
            <a:spLocks noGrp="1"/>
          </p:cNvSpPr>
          <p:nvPr>
            <p:ph type="body" idx="1"/>
          </p:nvPr>
        </p:nvSpPr>
        <p:spPr>
          <a:xfrm>
            <a:off x="6161650" y="4275775"/>
            <a:ext cx="12921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macaw</a:t>
            </a:r>
            <a:endParaRPr sz="1800"/>
          </a:p>
        </p:txBody>
      </p:sp>
      <p:pic>
        <p:nvPicPr>
          <p:cNvPr id="1094" name="Google Shape;1094;p89"/>
          <p:cNvPicPr preferRelativeResize="0"/>
          <p:nvPr/>
        </p:nvPicPr>
        <p:blipFill rotWithShape="1">
          <a:blip r:embed="rId3">
            <a:alphaModFix/>
          </a:blip>
          <a:srcRect l="5545" r="13147"/>
          <a:stretch/>
        </p:blipFill>
        <p:spPr>
          <a:xfrm>
            <a:off x="6161650" y="1706275"/>
            <a:ext cx="2469200" cy="2569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89"/>
          <p:cNvPicPr preferRelativeResize="0"/>
          <p:nvPr/>
        </p:nvPicPr>
        <p:blipFill rotWithShape="1">
          <a:blip r:embed="rId4">
            <a:alphaModFix/>
          </a:blip>
          <a:srcRect l="11153" t="39712" r="12188" b="7123"/>
          <a:stretch/>
        </p:blipFill>
        <p:spPr>
          <a:xfrm>
            <a:off x="3145401" y="1706275"/>
            <a:ext cx="2469200" cy="256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89"/>
          <p:cNvPicPr preferRelativeResize="0"/>
          <p:nvPr/>
        </p:nvPicPr>
        <p:blipFill rotWithShape="1">
          <a:blip r:embed="rId5">
            <a:alphaModFix/>
          </a:blip>
          <a:srcRect t="10159" b="8107"/>
          <a:stretch/>
        </p:blipFill>
        <p:spPr>
          <a:xfrm>
            <a:off x="503250" y="1706274"/>
            <a:ext cx="2095102" cy="256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9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sp>
        <p:nvSpPr>
          <p:cNvPr id="1102" name="Google Shape;1102;p90"/>
          <p:cNvSpPr txBox="1">
            <a:spLocks noGrp="1"/>
          </p:cNvSpPr>
          <p:nvPr>
            <p:ph type="body" idx="1"/>
          </p:nvPr>
        </p:nvSpPr>
        <p:spPr>
          <a:xfrm>
            <a:off x="2051750" y="4375600"/>
            <a:ext cx="2839200" cy="37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What do you think?</a:t>
            </a:r>
            <a:endParaRPr/>
          </a:p>
        </p:txBody>
      </p:sp>
      <p:pic>
        <p:nvPicPr>
          <p:cNvPr id="1103" name="Google Shape;110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2687" y="3910138"/>
            <a:ext cx="777201" cy="84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4" name="Google Shape;110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377" y="1429327"/>
            <a:ext cx="623350" cy="116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975" y="3721363"/>
            <a:ext cx="815375" cy="81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6" name="Google Shape;1106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2425" y="2626525"/>
            <a:ext cx="2839199" cy="174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90"/>
          <p:cNvSpPr txBox="1">
            <a:spLocks noGrp="1"/>
          </p:cNvSpPr>
          <p:nvPr>
            <p:ph type="body" idx="1"/>
          </p:nvPr>
        </p:nvSpPr>
        <p:spPr>
          <a:xfrm>
            <a:off x="1437075" y="2723625"/>
            <a:ext cx="26736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The butterfly is the odd one out because it’s the only one that’s not a bird.</a:t>
            </a:r>
            <a:endParaRPr sz="2000"/>
          </a:p>
        </p:txBody>
      </p:sp>
      <p:sp>
        <p:nvSpPr>
          <p:cNvPr id="1108" name="Google Shape;1108;p90"/>
          <p:cNvSpPr txBox="1">
            <a:spLocks noGrp="1"/>
          </p:cNvSpPr>
          <p:nvPr>
            <p:ph type="body" idx="1"/>
          </p:nvPr>
        </p:nvSpPr>
        <p:spPr>
          <a:xfrm>
            <a:off x="357075" y="2699988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Aisha</a:t>
            </a:r>
            <a:endParaRPr sz="1800"/>
          </a:p>
        </p:txBody>
      </p:sp>
      <p:sp>
        <p:nvSpPr>
          <p:cNvPr id="1109" name="Google Shape;1109;p90"/>
          <p:cNvSpPr txBox="1">
            <a:spLocks noGrp="1"/>
          </p:cNvSpPr>
          <p:nvPr>
            <p:ph type="body" idx="1"/>
          </p:nvPr>
        </p:nvSpPr>
        <p:spPr>
          <a:xfrm>
            <a:off x="357075" y="4555500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Lucas</a:t>
            </a:r>
            <a:endParaRPr sz="1800"/>
          </a:p>
        </p:txBody>
      </p:sp>
      <p:sp>
        <p:nvSpPr>
          <p:cNvPr id="1110" name="Google Shape;1110;p90"/>
          <p:cNvSpPr txBox="1">
            <a:spLocks noGrp="1"/>
          </p:cNvSpPr>
          <p:nvPr>
            <p:ph type="body" idx="1"/>
          </p:nvPr>
        </p:nvSpPr>
        <p:spPr>
          <a:xfrm>
            <a:off x="7544175" y="4746788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Izzy</a:t>
            </a:r>
            <a:endParaRPr sz="1800"/>
          </a:p>
        </p:txBody>
      </p:sp>
      <p:pic>
        <p:nvPicPr>
          <p:cNvPr id="1111" name="Google Shape;1111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22425" y="745463"/>
            <a:ext cx="1956949" cy="174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90"/>
          <p:cNvSpPr txBox="1">
            <a:spLocks noGrp="1"/>
          </p:cNvSpPr>
          <p:nvPr>
            <p:ph type="body" idx="1"/>
          </p:nvPr>
        </p:nvSpPr>
        <p:spPr>
          <a:xfrm>
            <a:off x="1437075" y="842563"/>
            <a:ext cx="18423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I think it’s the penguin because it can’t fly.</a:t>
            </a:r>
            <a:endParaRPr sz="2000"/>
          </a:p>
        </p:txBody>
      </p:sp>
      <p:pic>
        <p:nvPicPr>
          <p:cNvPr id="1113" name="Google Shape;1113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4915799" y="2723150"/>
            <a:ext cx="2564751" cy="2165774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90"/>
          <p:cNvSpPr txBox="1">
            <a:spLocks noGrp="1"/>
          </p:cNvSpPr>
          <p:nvPr>
            <p:ph type="body" idx="1"/>
          </p:nvPr>
        </p:nvSpPr>
        <p:spPr>
          <a:xfrm flipH="1">
            <a:off x="5112600" y="2820250"/>
            <a:ext cx="22533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I think it’s the macaw because the other two are just black and white.</a:t>
            </a:r>
            <a:endParaRPr sz="2000"/>
          </a:p>
        </p:txBody>
      </p:sp>
      <p:sp>
        <p:nvSpPr>
          <p:cNvPr id="1115" name="Google Shape;1115;p90"/>
          <p:cNvSpPr txBox="1">
            <a:spLocks noGrp="1"/>
          </p:cNvSpPr>
          <p:nvPr>
            <p:ph type="body" idx="1"/>
          </p:nvPr>
        </p:nvSpPr>
        <p:spPr>
          <a:xfrm>
            <a:off x="4161625" y="2377750"/>
            <a:ext cx="1000200" cy="15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penguin</a:t>
            </a:r>
            <a:endParaRPr sz="1800"/>
          </a:p>
        </p:txBody>
      </p:sp>
      <p:sp>
        <p:nvSpPr>
          <p:cNvPr id="1116" name="Google Shape;1116;p90"/>
          <p:cNvSpPr txBox="1">
            <a:spLocks noGrp="1"/>
          </p:cNvSpPr>
          <p:nvPr>
            <p:ph type="body" idx="1"/>
          </p:nvPr>
        </p:nvSpPr>
        <p:spPr>
          <a:xfrm>
            <a:off x="5675969" y="2377750"/>
            <a:ext cx="1141800" cy="15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butterfly</a:t>
            </a:r>
            <a:endParaRPr sz="1800"/>
          </a:p>
        </p:txBody>
      </p:sp>
      <p:sp>
        <p:nvSpPr>
          <p:cNvPr id="1117" name="Google Shape;1117;p90"/>
          <p:cNvSpPr txBox="1">
            <a:spLocks noGrp="1"/>
          </p:cNvSpPr>
          <p:nvPr>
            <p:ph type="body" idx="1"/>
          </p:nvPr>
        </p:nvSpPr>
        <p:spPr>
          <a:xfrm>
            <a:off x="7404783" y="2377750"/>
            <a:ext cx="1349100" cy="15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macaw</a:t>
            </a:r>
            <a:endParaRPr sz="1800"/>
          </a:p>
        </p:txBody>
      </p:sp>
      <p:pic>
        <p:nvPicPr>
          <p:cNvPr id="1118" name="Google Shape;1118;p90"/>
          <p:cNvPicPr preferRelativeResize="0"/>
          <p:nvPr/>
        </p:nvPicPr>
        <p:blipFill rotWithShape="1">
          <a:blip r:embed="rId7">
            <a:alphaModFix/>
          </a:blip>
          <a:srcRect l="5545" r="13147"/>
          <a:stretch/>
        </p:blipFill>
        <p:spPr>
          <a:xfrm>
            <a:off x="7404773" y="1151035"/>
            <a:ext cx="1178800" cy="122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90"/>
          <p:cNvPicPr preferRelativeResize="0"/>
          <p:nvPr/>
        </p:nvPicPr>
        <p:blipFill rotWithShape="1">
          <a:blip r:embed="rId8">
            <a:alphaModFix/>
          </a:blip>
          <a:srcRect l="11153" t="39712" r="12188" b="7123"/>
          <a:stretch/>
        </p:blipFill>
        <p:spPr>
          <a:xfrm>
            <a:off x="5675977" y="1151050"/>
            <a:ext cx="1178805" cy="122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90"/>
          <p:cNvPicPr preferRelativeResize="0"/>
          <p:nvPr/>
        </p:nvPicPr>
        <p:blipFill rotWithShape="1">
          <a:blip r:embed="rId9">
            <a:alphaModFix/>
          </a:blip>
          <a:srcRect t="10159" b="8107"/>
          <a:stretch/>
        </p:blipFill>
        <p:spPr>
          <a:xfrm>
            <a:off x="4161625" y="1151057"/>
            <a:ext cx="1000200" cy="12266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91"/>
          <p:cNvSpPr txBox="1">
            <a:spLocks noGrp="1"/>
          </p:cNvSpPr>
          <p:nvPr>
            <p:ph type="title"/>
          </p:nvPr>
        </p:nvSpPr>
        <p:spPr>
          <a:xfrm>
            <a:off x="324000" y="733800"/>
            <a:ext cx="7135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Which of these is not an observable characteristic we could use to compare animals?</a:t>
            </a:r>
            <a:endParaRPr/>
          </a:p>
        </p:txBody>
      </p:sp>
      <p:sp>
        <p:nvSpPr>
          <p:cNvPr id="1126" name="Google Shape;1126;p91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sp>
        <p:nvSpPr>
          <p:cNvPr id="1127" name="Google Shape;1127;p91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shape of their tail</a:t>
            </a:r>
            <a:endParaRPr/>
          </a:p>
        </p:txBody>
      </p:sp>
      <p:sp>
        <p:nvSpPr>
          <p:cNvPr id="1128" name="Google Shape;1128;p91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their body covering</a:t>
            </a:r>
            <a:endParaRPr/>
          </a:p>
        </p:txBody>
      </p:sp>
      <p:sp>
        <p:nvSpPr>
          <p:cNvPr id="1129" name="Google Shape;1129;p91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their colour</a:t>
            </a:r>
            <a:endParaRPr/>
          </a:p>
        </p:txBody>
      </p:sp>
      <p:sp>
        <p:nvSpPr>
          <p:cNvPr id="1130" name="Google Shape;1130;p91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date they were born</a:t>
            </a:r>
            <a:endParaRPr/>
          </a:p>
        </p:txBody>
      </p:sp>
      <p:pic>
        <p:nvPicPr>
          <p:cNvPr id="1131" name="Google Shape;113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4008" y="40017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92"/>
          <p:cNvSpPr txBox="1">
            <a:spLocks noGrp="1"/>
          </p:cNvSpPr>
          <p:nvPr>
            <p:ph type="body" idx="1"/>
          </p:nvPr>
        </p:nvSpPr>
        <p:spPr>
          <a:xfrm>
            <a:off x="324000" y="614475"/>
            <a:ext cx="8237700" cy="182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dirty="0"/>
              <a:t>Choose three animals and complete the comparison table. You can pick animals that you are familiar with or use these pictures.</a:t>
            </a:r>
            <a:endParaRPr sz="1900" dirty="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900" dirty="0"/>
              <a:t>Choose your own characteristics to compare in the empty boxes in the first column. </a:t>
            </a:r>
            <a:endParaRPr sz="1900" dirty="0"/>
          </a:p>
        </p:txBody>
      </p:sp>
      <p:sp>
        <p:nvSpPr>
          <p:cNvPr id="1137" name="Google Shape;1137;p92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Comparing living things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Comparing living things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pic>
        <p:nvPicPr>
          <p:cNvPr id="1138" name="Google Shape;1138;p92"/>
          <p:cNvPicPr preferRelativeResize="0"/>
          <p:nvPr/>
        </p:nvPicPr>
        <p:blipFill rotWithShape="1">
          <a:blip r:embed="rId3">
            <a:alphaModFix/>
          </a:blip>
          <a:srcRect r="19820"/>
          <a:stretch/>
        </p:blipFill>
        <p:spPr>
          <a:xfrm>
            <a:off x="418800" y="2117775"/>
            <a:ext cx="1339136" cy="2185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92"/>
          <p:cNvSpPr txBox="1">
            <a:spLocks noGrp="1"/>
          </p:cNvSpPr>
          <p:nvPr>
            <p:ph type="body" idx="4294967295"/>
          </p:nvPr>
        </p:nvSpPr>
        <p:spPr>
          <a:xfrm>
            <a:off x="418800" y="4379250"/>
            <a:ext cx="841200" cy="3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tapir</a:t>
            </a:r>
            <a:endParaRPr sz="1800"/>
          </a:p>
        </p:txBody>
      </p:sp>
      <p:pic>
        <p:nvPicPr>
          <p:cNvPr id="1140" name="Google Shape;1140;p92"/>
          <p:cNvPicPr preferRelativeResize="0"/>
          <p:nvPr/>
        </p:nvPicPr>
        <p:blipFill rotWithShape="1">
          <a:blip r:embed="rId4">
            <a:alphaModFix/>
          </a:blip>
          <a:srcRect l="18768" r="5335"/>
          <a:stretch/>
        </p:blipFill>
        <p:spPr>
          <a:xfrm>
            <a:off x="1848838" y="2117775"/>
            <a:ext cx="2007146" cy="2185899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92"/>
          <p:cNvSpPr txBox="1">
            <a:spLocks noGrp="1"/>
          </p:cNvSpPr>
          <p:nvPr>
            <p:ph type="body" idx="4294967295"/>
          </p:nvPr>
        </p:nvSpPr>
        <p:spPr>
          <a:xfrm>
            <a:off x="1848850" y="4379250"/>
            <a:ext cx="841200" cy="3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blue tit</a:t>
            </a:r>
            <a:endParaRPr sz="1800"/>
          </a:p>
        </p:txBody>
      </p:sp>
      <p:pic>
        <p:nvPicPr>
          <p:cNvPr id="1142" name="Google Shape;1142;p92"/>
          <p:cNvPicPr preferRelativeResize="0"/>
          <p:nvPr/>
        </p:nvPicPr>
        <p:blipFill rotWithShape="1">
          <a:blip r:embed="rId5">
            <a:alphaModFix/>
          </a:blip>
          <a:srcRect l="2233" t="1070" r="1482" b="1567"/>
          <a:stretch/>
        </p:blipFill>
        <p:spPr>
          <a:xfrm>
            <a:off x="3946885" y="2117775"/>
            <a:ext cx="1224335" cy="2185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92"/>
          <p:cNvSpPr txBox="1">
            <a:spLocks noGrp="1"/>
          </p:cNvSpPr>
          <p:nvPr>
            <p:ph type="body" idx="4294967295"/>
          </p:nvPr>
        </p:nvSpPr>
        <p:spPr>
          <a:xfrm>
            <a:off x="3946875" y="4379250"/>
            <a:ext cx="841200" cy="3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tiger</a:t>
            </a:r>
            <a:endParaRPr sz="1800"/>
          </a:p>
        </p:txBody>
      </p:sp>
      <p:pic>
        <p:nvPicPr>
          <p:cNvPr id="1144" name="Google Shape;1144;p92"/>
          <p:cNvPicPr preferRelativeResize="0"/>
          <p:nvPr/>
        </p:nvPicPr>
        <p:blipFill rotWithShape="1">
          <a:blip r:embed="rId6">
            <a:alphaModFix/>
          </a:blip>
          <a:srcRect l="7910"/>
          <a:stretch/>
        </p:blipFill>
        <p:spPr>
          <a:xfrm>
            <a:off x="5262121" y="2117775"/>
            <a:ext cx="1509754" cy="2185897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92"/>
          <p:cNvSpPr txBox="1">
            <a:spLocks noGrp="1"/>
          </p:cNvSpPr>
          <p:nvPr>
            <p:ph type="body" idx="4294967295"/>
          </p:nvPr>
        </p:nvSpPr>
        <p:spPr>
          <a:xfrm>
            <a:off x="5262125" y="4379250"/>
            <a:ext cx="841200" cy="3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fly</a:t>
            </a:r>
            <a:endParaRPr sz="1800"/>
          </a:p>
        </p:txBody>
      </p:sp>
      <p:pic>
        <p:nvPicPr>
          <p:cNvPr id="1146" name="Google Shape;1146;p92"/>
          <p:cNvPicPr preferRelativeResize="0"/>
          <p:nvPr/>
        </p:nvPicPr>
        <p:blipFill rotWithShape="1">
          <a:blip r:embed="rId7">
            <a:alphaModFix/>
          </a:blip>
          <a:srcRect l="29920" r="17789" b="16943"/>
          <a:stretch/>
        </p:blipFill>
        <p:spPr>
          <a:xfrm>
            <a:off x="6862769" y="2128450"/>
            <a:ext cx="1834854" cy="2185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92"/>
          <p:cNvSpPr txBox="1">
            <a:spLocks noGrp="1"/>
          </p:cNvSpPr>
          <p:nvPr>
            <p:ph type="body" idx="4294967295"/>
          </p:nvPr>
        </p:nvSpPr>
        <p:spPr>
          <a:xfrm>
            <a:off x="6862775" y="4379250"/>
            <a:ext cx="1417500" cy="3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salamander</a:t>
            </a:r>
            <a:endParaRPr sz="1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93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/>
              <a:t>Comparing living things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Comparing living things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Comparing living things</a:t>
            </a:r>
            <a:endParaRPr dirty="0"/>
          </a:p>
        </p:txBody>
      </p:sp>
      <p:graphicFrame>
        <p:nvGraphicFramePr>
          <p:cNvPr id="1153" name="Google Shape;1153;p93"/>
          <p:cNvGraphicFramePr/>
          <p:nvPr/>
        </p:nvGraphicFramePr>
        <p:xfrm>
          <a:off x="323988" y="915475"/>
          <a:ext cx="7285325" cy="3521440"/>
        </p:xfrm>
        <a:graphic>
          <a:graphicData uri="http://schemas.openxmlformats.org/drawingml/2006/table">
            <a:tbl>
              <a:tblPr>
                <a:noFill/>
                <a:tableStyleId>{CA4287CF-D997-499E-BEFF-E267156936CC}</a:tableStyleId>
              </a:tblPr>
              <a:tblGrid>
                <a:gridCol w="184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8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key facts</a:t>
                      </a:r>
                      <a:endParaRPr sz="20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B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animal 1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B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animal 2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B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animal 3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B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colour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how does it move?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body covering</a:t>
                      </a:r>
                      <a:endParaRPr sz="1800">
                        <a:solidFill>
                          <a:srgbClr val="00000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9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9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27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/>
              <a:t>Choose three animals and complete the comparison table.</a:t>
            </a:r>
            <a:endParaRPr/>
          </a:p>
        </p:txBody>
      </p:sp>
      <p:sp>
        <p:nvSpPr>
          <p:cNvPr id="1159" name="Google Shape;1159;p94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graphicFrame>
        <p:nvGraphicFramePr>
          <p:cNvPr id="1160" name="Google Shape;1160;p94"/>
          <p:cNvGraphicFramePr/>
          <p:nvPr/>
        </p:nvGraphicFramePr>
        <p:xfrm>
          <a:off x="323988" y="1235950"/>
          <a:ext cx="6826150" cy="3444060"/>
        </p:xfrm>
        <a:graphic>
          <a:graphicData uri="http://schemas.openxmlformats.org/drawingml/2006/table">
            <a:tbl>
              <a:tblPr>
                <a:noFill/>
                <a:tableStyleId>{CA4287CF-D997-499E-BEFF-E267156936CC}</a:tableStyleId>
              </a:tblPr>
              <a:tblGrid>
                <a:gridCol w="1827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4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0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80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key facts</a:t>
                      </a:r>
                      <a:endParaRPr sz="17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B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fly</a:t>
                      </a:r>
                      <a:endParaRPr sz="17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B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blue tit</a:t>
                      </a:r>
                      <a:endParaRPr sz="17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B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tiger</a:t>
                      </a:r>
                      <a:endParaRPr sz="1700">
                        <a:solidFill>
                          <a:schemeClr val="lt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37B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colour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green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blue, black, yellow, white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black, white, orange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3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how does it move?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walks, flies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walks, flies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walks, runs, climbs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body covering</a:t>
                      </a:r>
                      <a:endParaRPr sz="1600">
                        <a:solidFill>
                          <a:srgbClr val="000000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>
                          <a:latin typeface="Kalam"/>
                          <a:ea typeface="Kalam"/>
                          <a:cs typeface="Kalam"/>
                          <a:sym typeface="Kalam"/>
                        </a:rPr>
                        <a:t>very short hairs</a:t>
                      </a:r>
                      <a:endParaRPr sz="1700" dirty="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feathers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fur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8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Kalam"/>
                          <a:ea typeface="Kalam"/>
                          <a:cs typeface="Kalam"/>
                          <a:sym typeface="Kalam"/>
                        </a:rPr>
                        <a:t>number of legs</a:t>
                      </a:r>
                      <a:endParaRPr sz="1800" dirty="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6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2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4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7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latin typeface="Kalam"/>
                          <a:ea typeface="Kalam"/>
                          <a:cs typeface="Kalam"/>
                          <a:sym typeface="Kalam"/>
                        </a:rPr>
                        <a:t>tail</a:t>
                      </a:r>
                      <a:endParaRPr sz="1800" dirty="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no tail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thin, made of feathers</a:t>
                      </a:r>
                      <a:endParaRPr sz="17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dirty="0">
                          <a:latin typeface="Kalam"/>
                          <a:ea typeface="Kalam"/>
                          <a:cs typeface="Kalam"/>
                          <a:sym typeface="Kalam"/>
                        </a:rPr>
                        <a:t>long, has black rings</a:t>
                      </a:r>
                      <a:endParaRPr sz="1700" dirty="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61" name="Google Shape;116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72338" y="3576363"/>
            <a:ext cx="815375" cy="81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180026" y="1235950"/>
            <a:ext cx="1607674" cy="254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94"/>
          <p:cNvSpPr txBox="1">
            <a:spLocks noGrp="1"/>
          </p:cNvSpPr>
          <p:nvPr>
            <p:ph type="body" idx="4294967295"/>
          </p:nvPr>
        </p:nvSpPr>
        <p:spPr>
          <a:xfrm>
            <a:off x="7258350" y="1306725"/>
            <a:ext cx="1529400" cy="10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latin typeface="Kalam"/>
                <a:ea typeface="Kalam"/>
                <a:cs typeface="Kalam"/>
                <a:sym typeface="Kalam"/>
              </a:rPr>
              <a:t>How are the animals you chose similar and different to mine?</a:t>
            </a:r>
            <a:endParaRPr sz="2000" dirty="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4" name="Google Shape;1164;p94"/>
          <p:cNvSpPr txBox="1">
            <a:spLocks noGrp="1"/>
          </p:cNvSpPr>
          <p:nvPr>
            <p:ph type="body" idx="4294967295"/>
          </p:nvPr>
        </p:nvSpPr>
        <p:spPr>
          <a:xfrm>
            <a:off x="7653713" y="4555500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Lucas</a:t>
            </a:r>
            <a:endParaRPr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95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Observable characteristics</a:t>
            </a:r>
            <a:endParaRPr/>
          </a:p>
        </p:txBody>
      </p:sp>
      <p:sp>
        <p:nvSpPr>
          <p:cNvPr id="1170" name="Google Shape;1170;p95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living things</a:t>
            </a:r>
            <a:endParaRPr/>
          </a:p>
        </p:txBody>
      </p:sp>
      <p:sp>
        <p:nvSpPr>
          <p:cNvPr id="1171" name="Google Shape;1171;p95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Identifying living things</a:t>
            </a:r>
            <a:endParaRPr/>
          </a:p>
        </p:txBody>
      </p:sp>
      <p:sp>
        <p:nvSpPr>
          <p:cNvPr id="1172" name="Google Shape;1172;p95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characteristics of living things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73" name="Google Shape;117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00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96"/>
          <p:cNvSpPr txBox="1">
            <a:spLocks noGrp="1"/>
          </p:cNvSpPr>
          <p:nvPr>
            <p:ph type="body" idx="1"/>
          </p:nvPr>
        </p:nvSpPr>
        <p:spPr>
          <a:xfrm>
            <a:off x="3553500" y="759300"/>
            <a:ext cx="4384200" cy="194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Scientists can </a:t>
            </a:r>
            <a:r>
              <a:rPr lang="en-GB" b="1"/>
              <a:t>compare similarities </a:t>
            </a:r>
            <a:r>
              <a:rPr lang="en-GB"/>
              <a:t>and </a:t>
            </a:r>
            <a:r>
              <a:rPr lang="en-GB" b="1"/>
              <a:t>differences </a:t>
            </a:r>
            <a:r>
              <a:rPr lang="en-GB"/>
              <a:t>between living things to help us work out whether they belong in certain groups.</a:t>
            </a:r>
            <a:endParaRPr/>
          </a:p>
        </p:txBody>
      </p:sp>
      <p:sp>
        <p:nvSpPr>
          <p:cNvPr id="1179" name="Google Shape;1179;p9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Identifying living things</a:t>
            </a:r>
            <a:endParaRPr sz="1900"/>
          </a:p>
        </p:txBody>
      </p:sp>
      <p:sp>
        <p:nvSpPr>
          <p:cNvPr id="1180" name="Google Shape;1180;p96"/>
          <p:cNvSpPr txBox="1">
            <a:spLocks noGrp="1"/>
          </p:cNvSpPr>
          <p:nvPr>
            <p:ph type="body" idx="1"/>
          </p:nvPr>
        </p:nvSpPr>
        <p:spPr>
          <a:xfrm>
            <a:off x="3508675" y="2961775"/>
            <a:ext cx="3970500" cy="117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Alex has found an animal in his backyard and is curious about what it is.</a:t>
            </a:r>
            <a:endParaRPr/>
          </a:p>
        </p:txBody>
      </p:sp>
      <p:pic>
        <p:nvPicPr>
          <p:cNvPr id="1181" name="Google Shape;1181;p96"/>
          <p:cNvPicPr preferRelativeResize="0"/>
          <p:nvPr/>
        </p:nvPicPr>
        <p:blipFill rotWithShape="1">
          <a:blip r:embed="rId3">
            <a:alphaModFix/>
          </a:blip>
          <a:srcRect t="8986" b="4523"/>
          <a:stretch/>
        </p:blipFill>
        <p:spPr>
          <a:xfrm>
            <a:off x="383450" y="749975"/>
            <a:ext cx="2986150" cy="3756797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96"/>
          <p:cNvSpPr txBox="1">
            <a:spLocks noGrp="1"/>
          </p:cNvSpPr>
          <p:nvPr>
            <p:ph type="body" idx="1"/>
          </p:nvPr>
        </p:nvSpPr>
        <p:spPr>
          <a:xfrm>
            <a:off x="383450" y="4506775"/>
            <a:ext cx="2310000" cy="3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animal</a:t>
            </a:r>
            <a:endParaRPr sz="1800"/>
          </a:p>
        </p:txBody>
      </p:sp>
      <p:pic>
        <p:nvPicPr>
          <p:cNvPr id="1183" name="Google Shape;1183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8338" y="3365263"/>
            <a:ext cx="788349" cy="876623"/>
          </a:xfrm>
          <a:prstGeom prst="rect">
            <a:avLst/>
          </a:prstGeom>
          <a:noFill/>
          <a:ln>
            <a:noFill/>
          </a:ln>
        </p:spPr>
      </p:pic>
      <p:sp>
        <p:nvSpPr>
          <p:cNvPr id="1184" name="Google Shape;1184;p96"/>
          <p:cNvSpPr txBox="1">
            <a:spLocks noGrp="1"/>
          </p:cNvSpPr>
          <p:nvPr>
            <p:ph type="body" idx="1"/>
          </p:nvPr>
        </p:nvSpPr>
        <p:spPr>
          <a:xfrm flipH="1">
            <a:off x="7716400" y="4241875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9" name="Google Shape;118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0950" y="1586675"/>
            <a:ext cx="3253148" cy="198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0" name="Google Shape;1190;p9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Identifying living things</a:t>
            </a:r>
            <a:endParaRPr sz="1900"/>
          </a:p>
        </p:txBody>
      </p:sp>
      <p:sp>
        <p:nvSpPr>
          <p:cNvPr id="1191" name="Google Shape;1191;p97"/>
          <p:cNvSpPr txBox="1">
            <a:spLocks noGrp="1"/>
          </p:cNvSpPr>
          <p:nvPr>
            <p:ph type="body" idx="1"/>
          </p:nvPr>
        </p:nvSpPr>
        <p:spPr>
          <a:xfrm>
            <a:off x="324000" y="810000"/>
            <a:ext cx="8496000" cy="38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He looks at the </a:t>
            </a:r>
            <a:r>
              <a:rPr lang="en-GB" b="1"/>
              <a:t>observable characteristics</a:t>
            </a:r>
            <a:r>
              <a:rPr lang="en-GB"/>
              <a:t>.</a:t>
            </a:r>
            <a:endParaRPr/>
          </a:p>
        </p:txBody>
      </p:sp>
      <p:sp>
        <p:nvSpPr>
          <p:cNvPr id="1192" name="Google Shape;1192;p97"/>
          <p:cNvSpPr txBox="1">
            <a:spLocks noGrp="1"/>
          </p:cNvSpPr>
          <p:nvPr>
            <p:ph type="body" idx="1"/>
          </p:nvPr>
        </p:nvSpPr>
        <p:spPr>
          <a:xfrm>
            <a:off x="1594675" y="1703925"/>
            <a:ext cx="2922600" cy="82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It has six legs and a pair of antennae. I think it must be an insect.</a:t>
            </a:r>
            <a:endParaRPr/>
          </a:p>
        </p:txBody>
      </p:sp>
      <p:pic>
        <p:nvPicPr>
          <p:cNvPr id="1193" name="Google Shape;1193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562275" y="3026663"/>
            <a:ext cx="788349" cy="876623"/>
          </a:xfrm>
          <a:prstGeom prst="rect">
            <a:avLst/>
          </a:prstGeom>
          <a:noFill/>
          <a:ln>
            <a:noFill/>
          </a:ln>
        </p:spPr>
      </p:pic>
      <p:sp>
        <p:nvSpPr>
          <p:cNvPr id="1194" name="Google Shape;1194;p97"/>
          <p:cNvSpPr txBox="1">
            <a:spLocks noGrp="1"/>
          </p:cNvSpPr>
          <p:nvPr>
            <p:ph type="body" idx="1"/>
          </p:nvPr>
        </p:nvSpPr>
        <p:spPr>
          <a:xfrm>
            <a:off x="562263" y="3903275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</a:t>
            </a:r>
            <a:endParaRPr sz="1800"/>
          </a:p>
        </p:txBody>
      </p:sp>
      <p:pic>
        <p:nvPicPr>
          <p:cNvPr id="1195" name="Google Shape;1195;p97"/>
          <p:cNvPicPr preferRelativeResize="0"/>
          <p:nvPr/>
        </p:nvPicPr>
        <p:blipFill rotWithShape="1">
          <a:blip r:embed="rId5">
            <a:alphaModFix/>
          </a:blip>
          <a:srcRect t="8986" b="4523"/>
          <a:stretch/>
        </p:blipFill>
        <p:spPr>
          <a:xfrm>
            <a:off x="5223050" y="1283975"/>
            <a:ext cx="2364575" cy="3186902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97"/>
          <p:cNvSpPr txBox="1">
            <a:spLocks noGrp="1"/>
          </p:cNvSpPr>
          <p:nvPr>
            <p:ph type="body" idx="1"/>
          </p:nvPr>
        </p:nvSpPr>
        <p:spPr>
          <a:xfrm>
            <a:off x="5223050" y="4470879"/>
            <a:ext cx="1829100" cy="26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animal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9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40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Alex </a:t>
            </a:r>
            <a:r>
              <a:rPr lang="en-GB" b="1"/>
              <a:t>compares </a:t>
            </a:r>
            <a:r>
              <a:rPr lang="en-GB"/>
              <a:t>his insect to another type of insect.</a:t>
            </a:r>
            <a:endParaRPr/>
          </a:p>
        </p:txBody>
      </p:sp>
      <p:sp>
        <p:nvSpPr>
          <p:cNvPr id="1202" name="Google Shape;1202;p9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Identifying living things</a:t>
            </a:r>
            <a:endParaRPr sz="1900"/>
          </a:p>
        </p:txBody>
      </p:sp>
      <p:sp>
        <p:nvSpPr>
          <p:cNvPr id="1203" name="Google Shape;1203;p98"/>
          <p:cNvSpPr txBox="1">
            <a:spLocks noGrp="1"/>
          </p:cNvSpPr>
          <p:nvPr>
            <p:ph type="body" idx="1"/>
          </p:nvPr>
        </p:nvSpPr>
        <p:spPr>
          <a:xfrm>
            <a:off x="324000" y="4411800"/>
            <a:ext cx="8237700" cy="40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What </a:t>
            </a:r>
            <a:r>
              <a:rPr lang="en-GB" b="1"/>
              <a:t>similarities </a:t>
            </a:r>
            <a:r>
              <a:rPr lang="en-GB"/>
              <a:t>does it have with this group of insects?</a:t>
            </a:r>
            <a:endParaRPr/>
          </a:p>
        </p:txBody>
      </p:sp>
      <p:pic>
        <p:nvPicPr>
          <p:cNvPr id="1204" name="Google Shape;1204;p98"/>
          <p:cNvPicPr preferRelativeResize="0"/>
          <p:nvPr/>
        </p:nvPicPr>
        <p:blipFill rotWithShape="1">
          <a:blip r:embed="rId3">
            <a:alphaModFix/>
          </a:blip>
          <a:srcRect t="8986" b="4523"/>
          <a:stretch/>
        </p:blipFill>
        <p:spPr>
          <a:xfrm>
            <a:off x="5822200" y="1450851"/>
            <a:ext cx="1748595" cy="2356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05" name="Google Shape;1205;p98"/>
          <p:cNvSpPr txBox="1">
            <a:spLocks noGrp="1"/>
          </p:cNvSpPr>
          <p:nvPr>
            <p:ph type="body" idx="1"/>
          </p:nvPr>
        </p:nvSpPr>
        <p:spPr>
          <a:xfrm>
            <a:off x="5822200" y="3807550"/>
            <a:ext cx="1748700" cy="32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animal</a:t>
            </a:r>
            <a:endParaRPr sz="1800"/>
          </a:p>
        </p:txBody>
      </p:sp>
      <p:sp>
        <p:nvSpPr>
          <p:cNvPr id="1206" name="Google Shape;1206;p98"/>
          <p:cNvSpPr txBox="1">
            <a:spLocks noGrp="1"/>
          </p:cNvSpPr>
          <p:nvPr>
            <p:ph type="body" idx="1"/>
          </p:nvPr>
        </p:nvSpPr>
        <p:spPr>
          <a:xfrm>
            <a:off x="1133075" y="4031475"/>
            <a:ext cx="1748700" cy="32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bees</a:t>
            </a:r>
            <a:endParaRPr sz="1800"/>
          </a:p>
        </p:txBody>
      </p:sp>
      <p:pic>
        <p:nvPicPr>
          <p:cNvPr id="1207" name="Google Shape;1207;p98"/>
          <p:cNvPicPr preferRelativeResize="0"/>
          <p:nvPr/>
        </p:nvPicPr>
        <p:blipFill rotWithShape="1">
          <a:blip r:embed="rId4">
            <a:alphaModFix/>
          </a:blip>
          <a:srcRect l="27035" t="20071" r="29826" b="32046"/>
          <a:stretch/>
        </p:blipFill>
        <p:spPr>
          <a:xfrm>
            <a:off x="1133075" y="1226925"/>
            <a:ext cx="1893802" cy="140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98"/>
          <p:cNvPicPr preferRelativeResize="0"/>
          <p:nvPr/>
        </p:nvPicPr>
        <p:blipFill rotWithShape="1">
          <a:blip r:embed="rId5">
            <a:alphaModFix/>
          </a:blip>
          <a:srcRect l="35505" t="22638" r="10105" b="16993"/>
          <a:stretch/>
        </p:blipFill>
        <p:spPr>
          <a:xfrm>
            <a:off x="3026875" y="1226938"/>
            <a:ext cx="1893798" cy="140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98"/>
          <p:cNvPicPr preferRelativeResize="0"/>
          <p:nvPr/>
        </p:nvPicPr>
        <p:blipFill rotWithShape="1">
          <a:blip r:embed="rId6">
            <a:alphaModFix/>
          </a:blip>
          <a:srcRect l="3930" t="3967" r="24338" b="19725"/>
          <a:stretch/>
        </p:blipFill>
        <p:spPr>
          <a:xfrm>
            <a:off x="1133075" y="2630763"/>
            <a:ext cx="1893802" cy="1400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0" name="Google Shape;1210;p98"/>
          <p:cNvPicPr preferRelativeResize="0"/>
          <p:nvPr/>
        </p:nvPicPr>
        <p:blipFill rotWithShape="1">
          <a:blip r:embed="rId7">
            <a:alphaModFix/>
          </a:blip>
          <a:srcRect l="27012" t="20017" r="30048" b="32197"/>
          <a:stretch/>
        </p:blipFill>
        <p:spPr>
          <a:xfrm>
            <a:off x="3026875" y="2630800"/>
            <a:ext cx="1893802" cy="140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9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40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/>
              <a:t>What </a:t>
            </a:r>
            <a:r>
              <a:rPr lang="en-GB" sz="2000" b="1"/>
              <a:t>similarities </a:t>
            </a:r>
            <a:r>
              <a:rPr lang="en-GB" sz="2000"/>
              <a:t>does it have with this group of insects?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/>
          </a:p>
        </p:txBody>
      </p:sp>
      <p:sp>
        <p:nvSpPr>
          <p:cNvPr id="1216" name="Google Shape;1216;p9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Identifying living things</a:t>
            </a:r>
            <a:endParaRPr sz="1900"/>
          </a:p>
        </p:txBody>
      </p:sp>
      <p:pic>
        <p:nvPicPr>
          <p:cNvPr id="1217" name="Google Shape;1217;p99"/>
          <p:cNvPicPr preferRelativeResize="0"/>
          <p:nvPr/>
        </p:nvPicPr>
        <p:blipFill rotWithShape="1">
          <a:blip r:embed="rId3">
            <a:alphaModFix/>
          </a:blip>
          <a:srcRect t="8986" b="4523"/>
          <a:stretch/>
        </p:blipFill>
        <p:spPr>
          <a:xfrm>
            <a:off x="6256800" y="1417226"/>
            <a:ext cx="1748595" cy="2356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8" name="Google Shape;1218;p99"/>
          <p:cNvSpPr txBox="1">
            <a:spLocks noGrp="1"/>
          </p:cNvSpPr>
          <p:nvPr>
            <p:ph type="body" idx="1"/>
          </p:nvPr>
        </p:nvSpPr>
        <p:spPr>
          <a:xfrm>
            <a:off x="6256800" y="3773925"/>
            <a:ext cx="1748700" cy="32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animal</a:t>
            </a:r>
            <a:endParaRPr sz="1800"/>
          </a:p>
        </p:txBody>
      </p:sp>
      <p:pic>
        <p:nvPicPr>
          <p:cNvPr id="1219" name="Google Shape;1219;p99"/>
          <p:cNvPicPr preferRelativeResize="0"/>
          <p:nvPr/>
        </p:nvPicPr>
        <p:blipFill rotWithShape="1">
          <a:blip r:embed="rId4">
            <a:alphaModFix/>
          </a:blip>
          <a:srcRect l="18946" t="6732" r="34422" b="43287"/>
          <a:stretch/>
        </p:blipFill>
        <p:spPr>
          <a:xfrm>
            <a:off x="847550" y="1199400"/>
            <a:ext cx="2100851" cy="15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0" name="Google Shape;1220;p99"/>
          <p:cNvPicPr preferRelativeResize="0"/>
          <p:nvPr/>
        </p:nvPicPr>
        <p:blipFill rotWithShape="1">
          <a:blip r:embed="rId5">
            <a:alphaModFix/>
          </a:blip>
          <a:srcRect l="20476" t="16366" r="3966" b="7046"/>
          <a:stretch/>
        </p:blipFill>
        <p:spPr>
          <a:xfrm>
            <a:off x="2948412" y="1199403"/>
            <a:ext cx="2100832" cy="1500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1" name="Google Shape;1221;p99"/>
          <p:cNvPicPr preferRelativeResize="0"/>
          <p:nvPr/>
        </p:nvPicPr>
        <p:blipFill rotWithShape="1">
          <a:blip r:embed="rId6">
            <a:alphaModFix/>
          </a:blip>
          <a:srcRect l="8082" t="6080" r="10689" b="12842"/>
          <a:stretch/>
        </p:blipFill>
        <p:spPr>
          <a:xfrm>
            <a:off x="847550" y="2700000"/>
            <a:ext cx="2100851" cy="15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2" name="Google Shape;1222;p99"/>
          <p:cNvPicPr preferRelativeResize="0"/>
          <p:nvPr/>
        </p:nvPicPr>
        <p:blipFill rotWithShape="1">
          <a:blip r:embed="rId7">
            <a:alphaModFix/>
          </a:blip>
          <a:srcRect l="33065" t="9197" r="14845" b="34375"/>
          <a:stretch/>
        </p:blipFill>
        <p:spPr>
          <a:xfrm>
            <a:off x="2948400" y="2700000"/>
            <a:ext cx="2100851" cy="15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3" name="Google Shape;1223;p99"/>
          <p:cNvSpPr txBox="1">
            <a:spLocks noGrp="1"/>
          </p:cNvSpPr>
          <p:nvPr>
            <p:ph type="body" idx="1"/>
          </p:nvPr>
        </p:nvSpPr>
        <p:spPr>
          <a:xfrm>
            <a:off x="847550" y="4200600"/>
            <a:ext cx="1748700" cy="32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butterflies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" name="Google Shape;1228;p10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Identifying living things</a:t>
            </a:r>
            <a:endParaRPr sz="1900"/>
          </a:p>
        </p:txBody>
      </p:sp>
      <p:sp>
        <p:nvSpPr>
          <p:cNvPr id="1229" name="Google Shape;1229;p100"/>
          <p:cNvSpPr txBox="1">
            <a:spLocks noGrp="1"/>
          </p:cNvSpPr>
          <p:nvPr>
            <p:ph type="body" idx="1"/>
          </p:nvPr>
        </p:nvSpPr>
        <p:spPr>
          <a:xfrm>
            <a:off x="324000" y="1620000"/>
            <a:ext cx="2198700" cy="140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/>
              <a:t>What </a:t>
            </a:r>
            <a:r>
              <a:rPr lang="en-GB" sz="2000" b="1"/>
              <a:t>similarities </a:t>
            </a:r>
            <a:r>
              <a:rPr lang="en-GB" sz="2000"/>
              <a:t>does it have with this group of insects?</a:t>
            </a:r>
            <a:endParaRPr sz="2000"/>
          </a:p>
        </p:txBody>
      </p:sp>
      <p:pic>
        <p:nvPicPr>
          <p:cNvPr id="1230" name="Google Shape;1230;p100"/>
          <p:cNvPicPr preferRelativeResize="0"/>
          <p:nvPr/>
        </p:nvPicPr>
        <p:blipFill rotWithShape="1">
          <a:blip r:embed="rId3">
            <a:alphaModFix/>
          </a:blip>
          <a:srcRect t="8986" b="4523"/>
          <a:stretch/>
        </p:blipFill>
        <p:spPr>
          <a:xfrm>
            <a:off x="6693825" y="1406026"/>
            <a:ext cx="1748595" cy="2356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31" name="Google Shape;1231;p100"/>
          <p:cNvSpPr txBox="1">
            <a:spLocks noGrp="1"/>
          </p:cNvSpPr>
          <p:nvPr>
            <p:ph type="body" idx="1"/>
          </p:nvPr>
        </p:nvSpPr>
        <p:spPr>
          <a:xfrm>
            <a:off x="6693825" y="3762725"/>
            <a:ext cx="1748700" cy="32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animal</a:t>
            </a:r>
            <a:endParaRPr sz="1800"/>
          </a:p>
        </p:txBody>
      </p:sp>
      <p:sp>
        <p:nvSpPr>
          <p:cNvPr id="1232" name="Google Shape;1232;p100"/>
          <p:cNvSpPr txBox="1">
            <a:spLocks noGrp="1"/>
          </p:cNvSpPr>
          <p:nvPr>
            <p:ph type="body" idx="1"/>
          </p:nvPr>
        </p:nvSpPr>
        <p:spPr>
          <a:xfrm>
            <a:off x="2697225" y="4299375"/>
            <a:ext cx="1748700" cy="32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moths</a:t>
            </a:r>
            <a:endParaRPr sz="1800"/>
          </a:p>
        </p:txBody>
      </p:sp>
      <p:pic>
        <p:nvPicPr>
          <p:cNvPr id="1233" name="Google Shape;1233;p100"/>
          <p:cNvPicPr preferRelativeResize="0"/>
          <p:nvPr/>
        </p:nvPicPr>
        <p:blipFill rotWithShape="1">
          <a:blip r:embed="rId4">
            <a:alphaModFix/>
          </a:blip>
          <a:srcRect l="8355" t="10982" r="34338" b="4536"/>
          <a:stretch/>
        </p:blipFill>
        <p:spPr>
          <a:xfrm>
            <a:off x="4445925" y="869388"/>
            <a:ext cx="1748602" cy="171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100"/>
          <p:cNvPicPr preferRelativeResize="0"/>
          <p:nvPr/>
        </p:nvPicPr>
        <p:blipFill rotWithShape="1">
          <a:blip r:embed="rId5">
            <a:alphaModFix/>
          </a:blip>
          <a:srcRect l="36512" t="16864" r="20230" b="19517"/>
          <a:stretch/>
        </p:blipFill>
        <p:spPr>
          <a:xfrm>
            <a:off x="2697224" y="869388"/>
            <a:ext cx="1748701" cy="171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100"/>
          <p:cNvPicPr preferRelativeResize="0"/>
          <p:nvPr/>
        </p:nvPicPr>
        <p:blipFill rotWithShape="1">
          <a:blip r:embed="rId6">
            <a:alphaModFix/>
          </a:blip>
          <a:srcRect l="16857" r="12611"/>
          <a:stretch/>
        </p:blipFill>
        <p:spPr>
          <a:xfrm>
            <a:off x="2697275" y="2583774"/>
            <a:ext cx="1748598" cy="1704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100"/>
          <p:cNvPicPr preferRelativeResize="0"/>
          <p:nvPr/>
        </p:nvPicPr>
        <p:blipFill rotWithShape="1">
          <a:blip r:embed="rId7">
            <a:alphaModFix/>
          </a:blip>
          <a:srcRect l="17810" t="918" r="17186" b="6282"/>
          <a:stretch/>
        </p:blipFill>
        <p:spPr>
          <a:xfrm>
            <a:off x="4445876" y="2583213"/>
            <a:ext cx="1748598" cy="17161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01"/>
          <p:cNvSpPr txBox="1">
            <a:spLocks noGrp="1"/>
          </p:cNvSpPr>
          <p:nvPr>
            <p:ph type="body" idx="1"/>
          </p:nvPr>
        </p:nvSpPr>
        <p:spPr>
          <a:xfrm>
            <a:off x="511450" y="996675"/>
            <a:ext cx="4214700" cy="119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Which group of insects do you think Alex’s animal has the most in common with?</a:t>
            </a:r>
            <a:endParaRPr/>
          </a:p>
        </p:txBody>
      </p:sp>
      <p:sp>
        <p:nvSpPr>
          <p:cNvPr id="1242" name="Google Shape;1242;p10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Identifying living things</a:t>
            </a:r>
            <a:endParaRPr sz="1900"/>
          </a:p>
        </p:txBody>
      </p:sp>
      <p:sp>
        <p:nvSpPr>
          <p:cNvPr id="1243" name="Google Shape;1243;p101"/>
          <p:cNvSpPr txBox="1">
            <a:spLocks noGrp="1"/>
          </p:cNvSpPr>
          <p:nvPr>
            <p:ph type="body" idx="1"/>
          </p:nvPr>
        </p:nvSpPr>
        <p:spPr>
          <a:xfrm>
            <a:off x="511450" y="4469676"/>
            <a:ext cx="1183200" cy="21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bees</a:t>
            </a:r>
            <a:endParaRPr sz="1800"/>
          </a:p>
        </p:txBody>
      </p:sp>
      <p:pic>
        <p:nvPicPr>
          <p:cNvPr id="1244" name="Google Shape;1244;p101"/>
          <p:cNvPicPr preferRelativeResize="0"/>
          <p:nvPr/>
        </p:nvPicPr>
        <p:blipFill rotWithShape="1">
          <a:blip r:embed="rId3">
            <a:alphaModFix/>
          </a:blip>
          <a:srcRect l="27035" t="20071" r="29826" b="32046"/>
          <a:stretch/>
        </p:blipFill>
        <p:spPr>
          <a:xfrm>
            <a:off x="511450" y="2571750"/>
            <a:ext cx="1281600" cy="947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101"/>
          <p:cNvPicPr preferRelativeResize="0"/>
          <p:nvPr/>
        </p:nvPicPr>
        <p:blipFill rotWithShape="1">
          <a:blip r:embed="rId4">
            <a:alphaModFix/>
          </a:blip>
          <a:srcRect l="35505" t="22638" r="10105" b="16993"/>
          <a:stretch/>
        </p:blipFill>
        <p:spPr>
          <a:xfrm>
            <a:off x="1793049" y="2571758"/>
            <a:ext cx="1281597" cy="94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101"/>
          <p:cNvPicPr preferRelativeResize="0"/>
          <p:nvPr/>
        </p:nvPicPr>
        <p:blipFill rotWithShape="1">
          <a:blip r:embed="rId5">
            <a:alphaModFix/>
          </a:blip>
          <a:srcRect l="3930" t="3967" r="24338" b="19725"/>
          <a:stretch/>
        </p:blipFill>
        <p:spPr>
          <a:xfrm>
            <a:off x="511450" y="3521771"/>
            <a:ext cx="1281600" cy="947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101"/>
          <p:cNvPicPr preferRelativeResize="0"/>
          <p:nvPr/>
        </p:nvPicPr>
        <p:blipFill rotWithShape="1">
          <a:blip r:embed="rId6">
            <a:alphaModFix/>
          </a:blip>
          <a:srcRect l="27012" t="20017" r="30048" b="32197"/>
          <a:stretch/>
        </p:blipFill>
        <p:spPr>
          <a:xfrm>
            <a:off x="1793049" y="3521796"/>
            <a:ext cx="1281600" cy="950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101"/>
          <p:cNvPicPr preferRelativeResize="0"/>
          <p:nvPr/>
        </p:nvPicPr>
        <p:blipFill rotWithShape="1">
          <a:blip r:embed="rId7">
            <a:alphaModFix/>
          </a:blip>
          <a:srcRect l="18946" t="6732" r="34422" b="43287"/>
          <a:stretch/>
        </p:blipFill>
        <p:spPr>
          <a:xfrm>
            <a:off x="3433975" y="2571750"/>
            <a:ext cx="1337603" cy="955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101"/>
          <p:cNvPicPr preferRelativeResize="0"/>
          <p:nvPr/>
        </p:nvPicPr>
        <p:blipFill rotWithShape="1">
          <a:blip r:embed="rId8">
            <a:alphaModFix/>
          </a:blip>
          <a:srcRect l="20476" t="16366" r="3966" b="7046"/>
          <a:stretch/>
        </p:blipFill>
        <p:spPr>
          <a:xfrm>
            <a:off x="4771587" y="2571752"/>
            <a:ext cx="1337594" cy="955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101"/>
          <p:cNvPicPr preferRelativeResize="0"/>
          <p:nvPr/>
        </p:nvPicPr>
        <p:blipFill rotWithShape="1">
          <a:blip r:embed="rId9">
            <a:alphaModFix/>
          </a:blip>
          <a:srcRect l="8082" t="6080" r="10689" b="12842"/>
          <a:stretch/>
        </p:blipFill>
        <p:spPr>
          <a:xfrm>
            <a:off x="3433975" y="3527177"/>
            <a:ext cx="1337603" cy="955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101"/>
          <p:cNvPicPr preferRelativeResize="0"/>
          <p:nvPr/>
        </p:nvPicPr>
        <p:blipFill rotWithShape="1">
          <a:blip r:embed="rId10">
            <a:alphaModFix/>
          </a:blip>
          <a:srcRect l="33065" t="9197" r="14845" b="34375"/>
          <a:stretch/>
        </p:blipFill>
        <p:spPr>
          <a:xfrm>
            <a:off x="4771579" y="3527177"/>
            <a:ext cx="1337603" cy="955427"/>
          </a:xfrm>
          <a:prstGeom prst="rect">
            <a:avLst/>
          </a:prstGeom>
          <a:noFill/>
          <a:ln>
            <a:noFill/>
          </a:ln>
        </p:spPr>
      </p:pic>
      <p:sp>
        <p:nvSpPr>
          <p:cNvPr id="1252" name="Google Shape;1252;p101"/>
          <p:cNvSpPr txBox="1">
            <a:spLocks noGrp="1"/>
          </p:cNvSpPr>
          <p:nvPr>
            <p:ph type="body" idx="1"/>
          </p:nvPr>
        </p:nvSpPr>
        <p:spPr>
          <a:xfrm>
            <a:off x="3433975" y="4482600"/>
            <a:ext cx="1523400" cy="20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butterflies</a:t>
            </a:r>
            <a:endParaRPr sz="1800"/>
          </a:p>
        </p:txBody>
      </p:sp>
      <p:sp>
        <p:nvSpPr>
          <p:cNvPr id="1253" name="Google Shape;1253;p101"/>
          <p:cNvSpPr txBox="1">
            <a:spLocks noGrp="1"/>
          </p:cNvSpPr>
          <p:nvPr>
            <p:ph type="body" idx="1"/>
          </p:nvPr>
        </p:nvSpPr>
        <p:spPr>
          <a:xfrm>
            <a:off x="6468475" y="4515051"/>
            <a:ext cx="990900" cy="1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moths</a:t>
            </a:r>
            <a:endParaRPr sz="1800"/>
          </a:p>
        </p:txBody>
      </p:sp>
      <p:pic>
        <p:nvPicPr>
          <p:cNvPr id="1254" name="Google Shape;1254;p101"/>
          <p:cNvPicPr preferRelativeResize="0"/>
          <p:nvPr/>
        </p:nvPicPr>
        <p:blipFill rotWithShape="1">
          <a:blip r:embed="rId11">
            <a:alphaModFix/>
          </a:blip>
          <a:srcRect l="8355" t="10982" r="34338" b="4536"/>
          <a:stretch/>
        </p:blipFill>
        <p:spPr>
          <a:xfrm>
            <a:off x="7459228" y="2571744"/>
            <a:ext cx="990698" cy="97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101"/>
          <p:cNvPicPr preferRelativeResize="0"/>
          <p:nvPr/>
        </p:nvPicPr>
        <p:blipFill rotWithShape="1">
          <a:blip r:embed="rId12">
            <a:alphaModFix/>
          </a:blip>
          <a:srcRect l="36512" t="16864" r="20230" b="19517"/>
          <a:stretch/>
        </p:blipFill>
        <p:spPr>
          <a:xfrm>
            <a:off x="6468475" y="2571744"/>
            <a:ext cx="990752" cy="970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101"/>
          <p:cNvPicPr preferRelativeResize="0"/>
          <p:nvPr/>
        </p:nvPicPr>
        <p:blipFill rotWithShape="1">
          <a:blip r:embed="rId13">
            <a:alphaModFix/>
          </a:blip>
          <a:srcRect l="16857" r="12611"/>
          <a:stretch/>
        </p:blipFill>
        <p:spPr>
          <a:xfrm>
            <a:off x="6468503" y="3543053"/>
            <a:ext cx="990694" cy="965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101"/>
          <p:cNvPicPr preferRelativeResize="0"/>
          <p:nvPr/>
        </p:nvPicPr>
        <p:blipFill rotWithShape="1">
          <a:blip r:embed="rId14">
            <a:alphaModFix/>
          </a:blip>
          <a:srcRect l="17810" t="918" r="17186" b="6282"/>
          <a:stretch/>
        </p:blipFill>
        <p:spPr>
          <a:xfrm>
            <a:off x="7459200" y="3542736"/>
            <a:ext cx="990694" cy="972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8" name="Google Shape;1258;p101"/>
          <p:cNvPicPr preferRelativeResize="0"/>
          <p:nvPr/>
        </p:nvPicPr>
        <p:blipFill rotWithShape="1">
          <a:blip r:embed="rId15">
            <a:alphaModFix/>
          </a:blip>
          <a:srcRect t="8986" b="4523"/>
          <a:stretch/>
        </p:blipFill>
        <p:spPr>
          <a:xfrm>
            <a:off x="5341523" y="736774"/>
            <a:ext cx="1147445" cy="15464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9" name="Google Shape;1259;p101"/>
          <p:cNvSpPr txBox="1">
            <a:spLocks noGrp="1"/>
          </p:cNvSpPr>
          <p:nvPr>
            <p:ph type="body" idx="1"/>
          </p:nvPr>
        </p:nvSpPr>
        <p:spPr>
          <a:xfrm>
            <a:off x="6559350" y="1171225"/>
            <a:ext cx="900000" cy="713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animal</a:t>
            </a:r>
            <a:endParaRPr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4" name="Google Shape;1264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966636" y="1158450"/>
            <a:ext cx="3601088" cy="23759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102"/>
          <p:cNvSpPr txBox="1">
            <a:spLocks noGrp="1"/>
          </p:cNvSpPr>
          <p:nvPr>
            <p:ph type="body" idx="1"/>
          </p:nvPr>
        </p:nvSpPr>
        <p:spPr>
          <a:xfrm>
            <a:off x="5122325" y="1268100"/>
            <a:ext cx="3272400" cy="194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The shape of my insect’s body and wings is most similar to the moths. I think my insect must be a type of moth.</a:t>
            </a:r>
            <a:endParaRPr/>
          </a:p>
        </p:txBody>
      </p:sp>
      <p:sp>
        <p:nvSpPr>
          <p:cNvPr id="1266" name="Google Shape;1266;p10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Identifying living things</a:t>
            </a:r>
            <a:endParaRPr sz="1900"/>
          </a:p>
        </p:txBody>
      </p:sp>
      <p:sp>
        <p:nvSpPr>
          <p:cNvPr id="1267" name="Google Shape;1267;p102"/>
          <p:cNvSpPr txBox="1">
            <a:spLocks noGrp="1"/>
          </p:cNvSpPr>
          <p:nvPr>
            <p:ph type="body" idx="1"/>
          </p:nvPr>
        </p:nvSpPr>
        <p:spPr>
          <a:xfrm>
            <a:off x="472350" y="3612875"/>
            <a:ext cx="7588500" cy="120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Now he knows what kind of insect it is likely to be, Alex can carry out research using secondary sources to identify the type of moth he has found.</a:t>
            </a:r>
            <a:endParaRPr/>
          </a:p>
        </p:txBody>
      </p:sp>
      <p:pic>
        <p:nvPicPr>
          <p:cNvPr id="1268" name="Google Shape;1268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60851" y="3376900"/>
            <a:ext cx="759151" cy="876601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102"/>
          <p:cNvSpPr txBox="1">
            <a:spLocks noGrp="1"/>
          </p:cNvSpPr>
          <p:nvPr>
            <p:ph type="body" idx="1"/>
          </p:nvPr>
        </p:nvSpPr>
        <p:spPr>
          <a:xfrm flipH="1">
            <a:off x="8060848" y="4253500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</a:t>
            </a:r>
            <a:endParaRPr sz="1800"/>
          </a:p>
        </p:txBody>
      </p:sp>
      <p:pic>
        <p:nvPicPr>
          <p:cNvPr id="1270" name="Google Shape;1270;p102"/>
          <p:cNvPicPr preferRelativeResize="0"/>
          <p:nvPr/>
        </p:nvPicPr>
        <p:blipFill rotWithShape="1">
          <a:blip r:embed="rId5">
            <a:alphaModFix/>
          </a:blip>
          <a:srcRect t="8986" b="4523"/>
          <a:stretch/>
        </p:blipFill>
        <p:spPr>
          <a:xfrm>
            <a:off x="637776" y="949675"/>
            <a:ext cx="1617986" cy="218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1" name="Google Shape;1271;p102"/>
          <p:cNvSpPr txBox="1">
            <a:spLocks noGrp="1"/>
          </p:cNvSpPr>
          <p:nvPr>
            <p:ph type="body" idx="1"/>
          </p:nvPr>
        </p:nvSpPr>
        <p:spPr>
          <a:xfrm>
            <a:off x="637775" y="3130350"/>
            <a:ext cx="1559700" cy="34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Alex’s animal</a:t>
            </a:r>
            <a:endParaRPr sz="1800"/>
          </a:p>
        </p:txBody>
      </p:sp>
      <p:sp>
        <p:nvSpPr>
          <p:cNvPr id="1272" name="Google Shape;1272;p102"/>
          <p:cNvSpPr txBox="1">
            <a:spLocks noGrp="1"/>
          </p:cNvSpPr>
          <p:nvPr>
            <p:ph type="body" idx="1"/>
          </p:nvPr>
        </p:nvSpPr>
        <p:spPr>
          <a:xfrm>
            <a:off x="2505825" y="3108508"/>
            <a:ext cx="1086600" cy="34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moths</a:t>
            </a:r>
            <a:endParaRPr sz="1800"/>
          </a:p>
        </p:txBody>
      </p:sp>
      <p:pic>
        <p:nvPicPr>
          <p:cNvPr id="1273" name="Google Shape;1273;p102"/>
          <p:cNvPicPr preferRelativeResize="0"/>
          <p:nvPr/>
        </p:nvPicPr>
        <p:blipFill rotWithShape="1">
          <a:blip r:embed="rId6">
            <a:alphaModFix/>
          </a:blip>
          <a:srcRect l="8355" t="10982" r="34338" b="4536"/>
          <a:stretch/>
        </p:blipFill>
        <p:spPr>
          <a:xfrm>
            <a:off x="3592368" y="977300"/>
            <a:ext cx="1086480" cy="1064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102"/>
          <p:cNvPicPr preferRelativeResize="0"/>
          <p:nvPr/>
        </p:nvPicPr>
        <p:blipFill rotWithShape="1">
          <a:blip r:embed="rId7">
            <a:alphaModFix/>
          </a:blip>
          <a:srcRect l="36512" t="16864" r="20230" b="19517"/>
          <a:stretch/>
        </p:blipFill>
        <p:spPr>
          <a:xfrm>
            <a:off x="2505825" y="977300"/>
            <a:ext cx="1086541" cy="1064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102"/>
          <p:cNvPicPr preferRelativeResize="0"/>
          <p:nvPr/>
        </p:nvPicPr>
        <p:blipFill rotWithShape="1">
          <a:blip r:embed="rId8">
            <a:alphaModFix/>
          </a:blip>
          <a:srcRect l="16857" r="12611"/>
          <a:stretch/>
        </p:blipFill>
        <p:spPr>
          <a:xfrm>
            <a:off x="2505857" y="2042517"/>
            <a:ext cx="1086480" cy="1058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102"/>
          <p:cNvPicPr preferRelativeResize="0"/>
          <p:nvPr/>
        </p:nvPicPr>
        <p:blipFill rotWithShape="1">
          <a:blip r:embed="rId9">
            <a:alphaModFix/>
          </a:blip>
          <a:srcRect l="17810" t="918" r="17186" b="6282"/>
          <a:stretch/>
        </p:blipFill>
        <p:spPr>
          <a:xfrm>
            <a:off x="3592338" y="2042168"/>
            <a:ext cx="1086480" cy="10663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10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586000" cy="41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/>
              <a:t>Which group does this unknown animal have the most similarities with?</a:t>
            </a:r>
            <a:endParaRPr/>
          </a:p>
        </p:txBody>
      </p:sp>
      <p:sp>
        <p:nvSpPr>
          <p:cNvPr id="1282" name="Google Shape;1282;p10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/>
              <a:t>Identifying living things</a:t>
            </a:r>
            <a:endParaRPr/>
          </a:p>
        </p:txBody>
      </p:sp>
      <p:pic>
        <p:nvPicPr>
          <p:cNvPr id="1283" name="Google Shape;1283;p103"/>
          <p:cNvPicPr preferRelativeResize="0"/>
          <p:nvPr/>
        </p:nvPicPr>
        <p:blipFill rotWithShape="1">
          <a:blip r:embed="rId3">
            <a:alphaModFix/>
          </a:blip>
          <a:srcRect l="4561" t="21740"/>
          <a:stretch/>
        </p:blipFill>
        <p:spPr>
          <a:xfrm>
            <a:off x="324000" y="1620000"/>
            <a:ext cx="2328455" cy="2753751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103"/>
          <p:cNvSpPr txBox="1">
            <a:spLocks noGrp="1"/>
          </p:cNvSpPr>
          <p:nvPr>
            <p:ph type="body" idx="1"/>
          </p:nvPr>
        </p:nvSpPr>
        <p:spPr>
          <a:xfrm>
            <a:off x="324000" y="4473000"/>
            <a:ext cx="1907100" cy="34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unknown animal</a:t>
            </a:r>
            <a:endParaRPr sz="1800"/>
          </a:p>
        </p:txBody>
      </p:sp>
      <p:sp>
        <p:nvSpPr>
          <p:cNvPr id="1285" name="Google Shape;1285;p103"/>
          <p:cNvSpPr txBox="1">
            <a:spLocks noGrp="1"/>
          </p:cNvSpPr>
          <p:nvPr>
            <p:ph type="body" idx="1"/>
          </p:nvPr>
        </p:nvSpPr>
        <p:spPr>
          <a:xfrm>
            <a:off x="3536600" y="2585700"/>
            <a:ext cx="2037900" cy="37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reptiles</a:t>
            </a:r>
            <a:endParaRPr sz="1800"/>
          </a:p>
        </p:txBody>
      </p:sp>
      <p:sp>
        <p:nvSpPr>
          <p:cNvPr id="1286" name="Google Shape;1286;p103"/>
          <p:cNvSpPr txBox="1">
            <a:spLocks noGrp="1"/>
          </p:cNvSpPr>
          <p:nvPr>
            <p:ph type="body" idx="1"/>
          </p:nvPr>
        </p:nvSpPr>
        <p:spPr>
          <a:xfrm>
            <a:off x="3555300" y="4539839"/>
            <a:ext cx="2023200" cy="36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amphibians</a:t>
            </a:r>
            <a:endParaRPr sz="1800"/>
          </a:p>
        </p:txBody>
      </p:sp>
      <p:pic>
        <p:nvPicPr>
          <p:cNvPr id="1287" name="Google Shape;1287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48199" y="1391400"/>
            <a:ext cx="1952826" cy="1174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103"/>
          <p:cNvPicPr preferRelativeResize="0"/>
          <p:nvPr/>
        </p:nvPicPr>
        <p:blipFill rotWithShape="1">
          <a:blip r:embed="rId5">
            <a:alphaModFix/>
          </a:blip>
          <a:srcRect l="10621" r="16730"/>
          <a:stretch/>
        </p:blipFill>
        <p:spPr>
          <a:xfrm>
            <a:off x="3536600" y="1391400"/>
            <a:ext cx="1283718" cy="117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103"/>
          <p:cNvPicPr preferRelativeResize="0"/>
          <p:nvPr/>
        </p:nvPicPr>
        <p:blipFill rotWithShape="1">
          <a:blip r:embed="rId6">
            <a:alphaModFix/>
          </a:blip>
          <a:srcRect l="27379" t="34723" r="26095" b="7769"/>
          <a:stretch/>
        </p:blipFill>
        <p:spPr>
          <a:xfrm>
            <a:off x="4820319" y="1391400"/>
            <a:ext cx="1427882" cy="117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103"/>
          <p:cNvPicPr preferRelativeResize="0"/>
          <p:nvPr/>
        </p:nvPicPr>
        <p:blipFill rotWithShape="1">
          <a:blip r:embed="rId7">
            <a:alphaModFix/>
          </a:blip>
          <a:srcRect l="12955" t="12999" r="16597" b="14379"/>
          <a:stretch/>
        </p:blipFill>
        <p:spPr>
          <a:xfrm flipH="1">
            <a:off x="3555320" y="3381763"/>
            <a:ext cx="1938646" cy="1166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103"/>
          <p:cNvPicPr preferRelativeResize="0"/>
          <p:nvPr/>
        </p:nvPicPr>
        <p:blipFill rotWithShape="1">
          <a:blip r:embed="rId8">
            <a:alphaModFix/>
          </a:blip>
          <a:srcRect l="44230" t="5498" r="6749" b="18553"/>
          <a:stretch/>
        </p:blipFill>
        <p:spPr>
          <a:xfrm flipH="1">
            <a:off x="5435988" y="3381763"/>
            <a:ext cx="1338246" cy="1166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2" name="Google Shape;1292;p103"/>
          <p:cNvPicPr preferRelativeResize="0"/>
          <p:nvPr/>
        </p:nvPicPr>
        <p:blipFill rotWithShape="1">
          <a:blip r:embed="rId9">
            <a:alphaModFix/>
          </a:blip>
          <a:srcRect l="19140" t="5838" r="8850"/>
          <a:stretch/>
        </p:blipFill>
        <p:spPr>
          <a:xfrm>
            <a:off x="6781734" y="3381763"/>
            <a:ext cx="1338240" cy="1166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3" name="Google Shape;1293;p10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285408" y="1848600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4" name="Google Shape;1294;p103"/>
          <p:cNvGrpSpPr/>
          <p:nvPr/>
        </p:nvGrpSpPr>
        <p:grpSpPr>
          <a:xfrm>
            <a:off x="2870366" y="1391400"/>
            <a:ext cx="457200" cy="457200"/>
            <a:chOff x="1020916" y="1442088"/>
            <a:chExt cx="457200" cy="457200"/>
          </a:xfrm>
        </p:grpSpPr>
        <p:pic>
          <p:nvPicPr>
            <p:cNvPr id="1295" name="Google Shape;1295;p10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6" name="Google Shape;1296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97" name="Google Shape;1297;p103"/>
          <p:cNvGrpSpPr/>
          <p:nvPr/>
        </p:nvGrpSpPr>
        <p:grpSpPr>
          <a:xfrm>
            <a:off x="2832303" y="3916550"/>
            <a:ext cx="457200" cy="457200"/>
            <a:chOff x="1020916" y="1442088"/>
            <a:chExt cx="457200" cy="457200"/>
          </a:xfrm>
        </p:grpSpPr>
        <p:pic>
          <p:nvPicPr>
            <p:cNvPr id="1298" name="Google Shape;1298;p103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9" name="Google Shape;1299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0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5394600" cy="292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Laura has seen a bird in her garden. Help her to identify it by comparing it to different types of birds.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Carefully observe each group of birds and decide which group it belongs to by seeing which it has most observable characteristics in common with.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/>
              <a:t>Explain your reasoning.</a:t>
            </a:r>
            <a:endParaRPr/>
          </a:p>
        </p:txBody>
      </p:sp>
      <p:sp>
        <p:nvSpPr>
          <p:cNvPr id="1305" name="Google Shape;1305;p104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Identifying living things</a:t>
            </a:r>
            <a:endParaRPr/>
          </a:p>
        </p:txBody>
      </p:sp>
      <p:pic>
        <p:nvPicPr>
          <p:cNvPr id="1306" name="Google Shape;1306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9450" y="3441699"/>
            <a:ext cx="710350" cy="1198471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104"/>
          <p:cNvSpPr txBox="1">
            <a:spLocks noGrp="1"/>
          </p:cNvSpPr>
          <p:nvPr>
            <p:ph type="body" idx="4294967295"/>
          </p:nvPr>
        </p:nvSpPr>
        <p:spPr>
          <a:xfrm>
            <a:off x="4139152" y="4389250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Laura</a:t>
            </a:r>
            <a:endParaRPr sz="1800"/>
          </a:p>
        </p:txBody>
      </p:sp>
      <p:sp>
        <p:nvSpPr>
          <p:cNvPr id="1308" name="Google Shape;1308;p104"/>
          <p:cNvSpPr txBox="1">
            <a:spLocks noGrp="1"/>
          </p:cNvSpPr>
          <p:nvPr>
            <p:ph type="body" idx="4294967295"/>
          </p:nvPr>
        </p:nvSpPr>
        <p:spPr>
          <a:xfrm>
            <a:off x="5774395" y="3687900"/>
            <a:ext cx="26328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Laura’s bird</a:t>
            </a:r>
            <a:endParaRPr sz="1800"/>
          </a:p>
        </p:txBody>
      </p:sp>
      <p:pic>
        <p:nvPicPr>
          <p:cNvPr id="1309" name="Google Shape;1309;p104"/>
          <p:cNvPicPr preferRelativeResize="0"/>
          <p:nvPr/>
        </p:nvPicPr>
        <p:blipFill rotWithShape="1">
          <a:blip r:embed="rId4">
            <a:alphaModFix/>
          </a:blip>
          <a:srcRect l="8526" t="14666" r="36175" b="14581"/>
          <a:stretch/>
        </p:blipFill>
        <p:spPr>
          <a:xfrm>
            <a:off x="5774400" y="1226153"/>
            <a:ext cx="2887200" cy="246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105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Identifying living things</a:t>
            </a:r>
            <a:endParaRPr/>
          </a:p>
        </p:txBody>
      </p:sp>
      <p:sp>
        <p:nvSpPr>
          <p:cNvPr id="1315" name="Google Shape;1315;p105"/>
          <p:cNvSpPr txBox="1">
            <a:spLocks noGrp="1"/>
          </p:cNvSpPr>
          <p:nvPr>
            <p:ph type="body" idx="4294967295"/>
          </p:nvPr>
        </p:nvSpPr>
        <p:spPr>
          <a:xfrm>
            <a:off x="5502070" y="3670175"/>
            <a:ext cx="26328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Laura’s bird</a:t>
            </a:r>
            <a:endParaRPr sz="1800"/>
          </a:p>
        </p:txBody>
      </p:sp>
      <p:sp>
        <p:nvSpPr>
          <p:cNvPr id="1316" name="Google Shape;1316;p105"/>
          <p:cNvSpPr txBox="1">
            <a:spLocks noGrp="1"/>
          </p:cNvSpPr>
          <p:nvPr>
            <p:ph type="body" idx="4294967295"/>
          </p:nvPr>
        </p:nvSpPr>
        <p:spPr>
          <a:xfrm>
            <a:off x="368395" y="4320000"/>
            <a:ext cx="26328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pigeons</a:t>
            </a:r>
            <a:endParaRPr sz="1800"/>
          </a:p>
        </p:txBody>
      </p:sp>
      <p:pic>
        <p:nvPicPr>
          <p:cNvPr id="1317" name="Google Shape;1317;p105"/>
          <p:cNvPicPr preferRelativeResize="0"/>
          <p:nvPr/>
        </p:nvPicPr>
        <p:blipFill rotWithShape="1">
          <a:blip r:embed="rId3">
            <a:alphaModFix/>
          </a:blip>
          <a:srcRect l="4065" t="9326" r="13139" b="9147"/>
          <a:stretch/>
        </p:blipFill>
        <p:spPr>
          <a:xfrm>
            <a:off x="371050" y="830250"/>
            <a:ext cx="2721066" cy="178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8" name="Google Shape;1318;p105"/>
          <p:cNvPicPr preferRelativeResize="0"/>
          <p:nvPr/>
        </p:nvPicPr>
        <p:blipFill rotWithShape="1">
          <a:blip r:embed="rId4">
            <a:alphaModFix/>
          </a:blip>
          <a:srcRect l="11985" t="7016" r="33462" b="11490"/>
          <a:stretch/>
        </p:blipFill>
        <p:spPr>
          <a:xfrm>
            <a:off x="3092125" y="830250"/>
            <a:ext cx="1795949" cy="1789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05"/>
          <p:cNvPicPr preferRelativeResize="0"/>
          <p:nvPr/>
        </p:nvPicPr>
        <p:blipFill rotWithShape="1">
          <a:blip r:embed="rId5">
            <a:alphaModFix/>
          </a:blip>
          <a:srcRect l="23172" t="5992" r="13910" b="8763"/>
          <a:stretch/>
        </p:blipFill>
        <p:spPr>
          <a:xfrm>
            <a:off x="371050" y="2609950"/>
            <a:ext cx="1884224" cy="1703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p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55274" y="2584350"/>
            <a:ext cx="2632800" cy="1754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1" name="Google Shape;1321;p105"/>
          <p:cNvPicPr preferRelativeResize="0"/>
          <p:nvPr/>
        </p:nvPicPr>
        <p:blipFill rotWithShape="1">
          <a:blip r:embed="rId7">
            <a:alphaModFix/>
          </a:blip>
          <a:srcRect l="8526" t="14666" r="36175" b="14581"/>
          <a:stretch/>
        </p:blipFill>
        <p:spPr>
          <a:xfrm>
            <a:off x="5502075" y="1208428"/>
            <a:ext cx="2887200" cy="246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106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Identifying living things</a:t>
            </a:r>
            <a:endParaRPr/>
          </a:p>
        </p:txBody>
      </p:sp>
      <p:pic>
        <p:nvPicPr>
          <p:cNvPr id="1327" name="Google Shape;1327;p106"/>
          <p:cNvPicPr preferRelativeResize="0"/>
          <p:nvPr/>
        </p:nvPicPr>
        <p:blipFill rotWithShape="1">
          <a:blip r:embed="rId3">
            <a:alphaModFix/>
          </a:blip>
          <a:srcRect t="13100" r="999" b="7553"/>
          <a:stretch/>
        </p:blipFill>
        <p:spPr>
          <a:xfrm>
            <a:off x="2192525" y="2567975"/>
            <a:ext cx="1446175" cy="1701299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106"/>
          <p:cNvSpPr txBox="1">
            <a:spLocks noGrp="1"/>
          </p:cNvSpPr>
          <p:nvPr>
            <p:ph type="body" idx="4294967295"/>
          </p:nvPr>
        </p:nvSpPr>
        <p:spPr>
          <a:xfrm>
            <a:off x="4571995" y="3670175"/>
            <a:ext cx="26328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Laura’s bird</a:t>
            </a:r>
            <a:endParaRPr sz="1800"/>
          </a:p>
        </p:txBody>
      </p:sp>
      <p:sp>
        <p:nvSpPr>
          <p:cNvPr id="1329" name="Google Shape;1329;p106"/>
          <p:cNvSpPr txBox="1">
            <a:spLocks noGrp="1"/>
          </p:cNvSpPr>
          <p:nvPr>
            <p:ph type="body" idx="4294967295"/>
          </p:nvPr>
        </p:nvSpPr>
        <p:spPr>
          <a:xfrm>
            <a:off x="609170" y="4269275"/>
            <a:ext cx="26328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finches</a:t>
            </a:r>
            <a:endParaRPr sz="1800"/>
          </a:p>
        </p:txBody>
      </p:sp>
      <p:pic>
        <p:nvPicPr>
          <p:cNvPr id="1330" name="Google Shape;1330;p106"/>
          <p:cNvPicPr preferRelativeResize="0"/>
          <p:nvPr/>
        </p:nvPicPr>
        <p:blipFill rotWithShape="1">
          <a:blip r:embed="rId4">
            <a:alphaModFix/>
          </a:blip>
          <a:srcRect l="13403" t="18830" r="42080" b="13039"/>
          <a:stretch/>
        </p:blipFill>
        <p:spPr>
          <a:xfrm>
            <a:off x="609175" y="870455"/>
            <a:ext cx="1583350" cy="1701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106"/>
          <p:cNvPicPr preferRelativeResize="0"/>
          <p:nvPr/>
        </p:nvPicPr>
        <p:blipFill rotWithShape="1">
          <a:blip r:embed="rId5">
            <a:alphaModFix/>
          </a:blip>
          <a:srcRect l="10698" t="13747" r="48884" b="14315"/>
          <a:stretch/>
        </p:blipFill>
        <p:spPr>
          <a:xfrm>
            <a:off x="2192525" y="870450"/>
            <a:ext cx="1446176" cy="170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106"/>
          <p:cNvPicPr preferRelativeResize="0"/>
          <p:nvPr/>
        </p:nvPicPr>
        <p:blipFill rotWithShape="1">
          <a:blip r:embed="rId6">
            <a:alphaModFix/>
          </a:blip>
          <a:srcRect l="35793" t="40205" r="26976" b="12985"/>
          <a:stretch/>
        </p:blipFill>
        <p:spPr>
          <a:xfrm>
            <a:off x="609175" y="2571750"/>
            <a:ext cx="1583350" cy="1693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106"/>
          <p:cNvPicPr preferRelativeResize="0"/>
          <p:nvPr/>
        </p:nvPicPr>
        <p:blipFill rotWithShape="1">
          <a:blip r:embed="rId7">
            <a:alphaModFix/>
          </a:blip>
          <a:srcRect l="8526" t="14666" r="36175" b="14581"/>
          <a:stretch/>
        </p:blipFill>
        <p:spPr>
          <a:xfrm>
            <a:off x="4572000" y="1208428"/>
            <a:ext cx="2887200" cy="2461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107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Identifying living things</a:t>
            </a:r>
            <a:endParaRPr/>
          </a:p>
        </p:txBody>
      </p:sp>
      <p:sp>
        <p:nvSpPr>
          <p:cNvPr id="1339" name="Google Shape;1339;p107"/>
          <p:cNvSpPr txBox="1">
            <a:spLocks noGrp="1"/>
          </p:cNvSpPr>
          <p:nvPr>
            <p:ph type="body" idx="4294967295"/>
          </p:nvPr>
        </p:nvSpPr>
        <p:spPr>
          <a:xfrm>
            <a:off x="368395" y="4320000"/>
            <a:ext cx="26328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wagtails</a:t>
            </a:r>
            <a:endParaRPr sz="1800"/>
          </a:p>
        </p:txBody>
      </p:sp>
      <p:sp>
        <p:nvSpPr>
          <p:cNvPr id="1340" name="Google Shape;1340;p107"/>
          <p:cNvSpPr txBox="1">
            <a:spLocks noGrp="1"/>
          </p:cNvSpPr>
          <p:nvPr>
            <p:ph type="body" idx="4294967295"/>
          </p:nvPr>
        </p:nvSpPr>
        <p:spPr>
          <a:xfrm>
            <a:off x="5154695" y="3798425"/>
            <a:ext cx="26328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Laura’s bird</a:t>
            </a:r>
            <a:endParaRPr sz="1800"/>
          </a:p>
        </p:txBody>
      </p:sp>
      <p:pic>
        <p:nvPicPr>
          <p:cNvPr id="1341" name="Google Shape;1341;p107"/>
          <p:cNvPicPr preferRelativeResize="0"/>
          <p:nvPr/>
        </p:nvPicPr>
        <p:blipFill rotWithShape="1">
          <a:blip r:embed="rId3">
            <a:alphaModFix/>
          </a:blip>
          <a:srcRect l="8526" t="14666" r="36175" b="14581"/>
          <a:stretch/>
        </p:blipFill>
        <p:spPr>
          <a:xfrm>
            <a:off x="5154700" y="1336678"/>
            <a:ext cx="2887200" cy="246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107"/>
          <p:cNvPicPr preferRelativeResize="0"/>
          <p:nvPr/>
        </p:nvPicPr>
        <p:blipFill rotWithShape="1">
          <a:blip r:embed="rId4">
            <a:alphaModFix/>
          </a:blip>
          <a:srcRect l="10024" t="15786" r="30624" b="16718"/>
          <a:stretch/>
        </p:blipFill>
        <p:spPr>
          <a:xfrm>
            <a:off x="368400" y="1070750"/>
            <a:ext cx="1908038" cy="162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3" name="Google Shape;1343;p107"/>
          <p:cNvPicPr preferRelativeResize="0"/>
          <p:nvPr/>
        </p:nvPicPr>
        <p:blipFill rotWithShape="1">
          <a:blip r:embed="rId5">
            <a:alphaModFix/>
          </a:blip>
          <a:srcRect l="39418" t="22486" r="11796" b="26510"/>
          <a:stretch/>
        </p:blipFill>
        <p:spPr>
          <a:xfrm>
            <a:off x="2276438" y="1070750"/>
            <a:ext cx="2335738" cy="1627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4" name="Google Shape;1344;p107"/>
          <p:cNvPicPr preferRelativeResize="0"/>
          <p:nvPr/>
        </p:nvPicPr>
        <p:blipFill rotWithShape="1">
          <a:blip r:embed="rId6">
            <a:alphaModFix/>
          </a:blip>
          <a:srcRect l="23417" t="9682" r="1838"/>
          <a:stretch/>
        </p:blipFill>
        <p:spPr>
          <a:xfrm>
            <a:off x="368400" y="2694363"/>
            <a:ext cx="1983587" cy="1634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5" name="Google Shape;1345;p107"/>
          <p:cNvPicPr preferRelativeResize="0"/>
          <p:nvPr/>
        </p:nvPicPr>
        <p:blipFill rotWithShape="1">
          <a:blip r:embed="rId7">
            <a:alphaModFix/>
          </a:blip>
          <a:srcRect l="39997" t="24447" r="22594" b="34812"/>
          <a:stretch/>
        </p:blipFill>
        <p:spPr>
          <a:xfrm>
            <a:off x="2356676" y="2694373"/>
            <a:ext cx="2252538" cy="1634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10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105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 dirty="0"/>
              <a:t>Carefully observe each group of birds and decide which group it belongs to by seeing which it has most observable characteristics in common with.</a:t>
            </a:r>
            <a:endParaRPr sz="1900" dirty="0"/>
          </a:p>
        </p:txBody>
      </p:sp>
      <p:sp>
        <p:nvSpPr>
          <p:cNvPr id="1351" name="Google Shape;1351;p108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Identifying living things</a:t>
            </a:r>
            <a:endParaRPr/>
          </a:p>
        </p:txBody>
      </p:sp>
      <p:pic>
        <p:nvPicPr>
          <p:cNvPr id="1352" name="Google Shape;1352;p108"/>
          <p:cNvPicPr preferRelativeResize="0"/>
          <p:nvPr/>
        </p:nvPicPr>
        <p:blipFill rotWithShape="1">
          <a:blip r:embed="rId3">
            <a:alphaModFix/>
          </a:blip>
          <a:srcRect t="13100" r="999" b="7553"/>
          <a:stretch/>
        </p:blipFill>
        <p:spPr>
          <a:xfrm flipH="1">
            <a:off x="6635971" y="3201045"/>
            <a:ext cx="935373" cy="1100387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108"/>
          <p:cNvSpPr txBox="1">
            <a:spLocks noGrp="1"/>
          </p:cNvSpPr>
          <p:nvPr>
            <p:ph type="body" idx="4294967295"/>
          </p:nvPr>
        </p:nvSpPr>
        <p:spPr>
          <a:xfrm flipH="1">
            <a:off x="5128425" y="2571750"/>
            <a:ext cx="1284900" cy="17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Laura’s bird</a:t>
            </a:r>
            <a:endParaRPr sz="1800"/>
          </a:p>
        </p:txBody>
      </p:sp>
      <p:sp>
        <p:nvSpPr>
          <p:cNvPr id="1354" name="Google Shape;1354;p108"/>
          <p:cNvSpPr txBox="1">
            <a:spLocks noGrp="1"/>
          </p:cNvSpPr>
          <p:nvPr>
            <p:ph type="body" idx="4294967295"/>
          </p:nvPr>
        </p:nvSpPr>
        <p:spPr>
          <a:xfrm flipH="1">
            <a:off x="6635850" y="4301425"/>
            <a:ext cx="19596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finches</a:t>
            </a:r>
            <a:endParaRPr sz="1800"/>
          </a:p>
        </p:txBody>
      </p:sp>
      <p:pic>
        <p:nvPicPr>
          <p:cNvPr id="1355" name="Google Shape;1355;p108"/>
          <p:cNvPicPr preferRelativeResize="0"/>
          <p:nvPr/>
        </p:nvPicPr>
        <p:blipFill rotWithShape="1">
          <a:blip r:embed="rId4">
            <a:alphaModFix/>
          </a:blip>
          <a:srcRect l="13403" t="18830" r="42080" b="13039"/>
          <a:stretch/>
        </p:blipFill>
        <p:spPr>
          <a:xfrm flipH="1">
            <a:off x="7571342" y="2103103"/>
            <a:ext cx="1024097" cy="1100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6" name="Google Shape;1356;p108"/>
          <p:cNvPicPr preferRelativeResize="0"/>
          <p:nvPr/>
        </p:nvPicPr>
        <p:blipFill rotWithShape="1">
          <a:blip r:embed="rId5">
            <a:alphaModFix/>
          </a:blip>
          <a:srcRect l="10698" t="13747" r="48884" b="14315"/>
          <a:stretch/>
        </p:blipFill>
        <p:spPr>
          <a:xfrm flipH="1">
            <a:off x="6635970" y="2103100"/>
            <a:ext cx="935373" cy="1100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7" name="Google Shape;1357;p108"/>
          <p:cNvPicPr preferRelativeResize="0"/>
          <p:nvPr/>
        </p:nvPicPr>
        <p:blipFill rotWithShape="1">
          <a:blip r:embed="rId6">
            <a:alphaModFix/>
          </a:blip>
          <a:srcRect l="35793" t="40205" r="26976" b="12985"/>
          <a:stretch/>
        </p:blipFill>
        <p:spPr>
          <a:xfrm flipH="1">
            <a:off x="7571342" y="3203486"/>
            <a:ext cx="1024096" cy="1095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108"/>
          <p:cNvPicPr preferRelativeResize="0"/>
          <p:nvPr/>
        </p:nvPicPr>
        <p:blipFill rotWithShape="1">
          <a:blip r:embed="rId7">
            <a:alphaModFix/>
          </a:blip>
          <a:srcRect l="8526" t="14666" r="36175" b="14581"/>
          <a:stretch/>
        </p:blipFill>
        <p:spPr>
          <a:xfrm flipH="1">
            <a:off x="5128480" y="1476525"/>
            <a:ext cx="1284838" cy="10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108"/>
          <p:cNvSpPr txBox="1">
            <a:spLocks noGrp="1"/>
          </p:cNvSpPr>
          <p:nvPr>
            <p:ph type="body" idx="1"/>
          </p:nvPr>
        </p:nvSpPr>
        <p:spPr>
          <a:xfrm>
            <a:off x="324000" y="1906950"/>
            <a:ext cx="4662900" cy="297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Kalam"/>
                <a:ea typeface="Kalam"/>
                <a:cs typeface="Kalam"/>
                <a:sym typeface="Kalam"/>
              </a:rPr>
              <a:t>I think it is a type of finch because it has a similar body shape. It also has a very similarly shaped beak as the other finches and a short tail made of feathers like the others. The pigeons have longer necks, so it doesn’t look like a pigeon, and I don’t think it belongs in a group with the wagtails because its tail and beak are shorter than theirs.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60" name="Google Shape;1360;p10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5190038" y="3239999"/>
            <a:ext cx="710350" cy="1198471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108"/>
          <p:cNvSpPr txBox="1">
            <a:spLocks noGrp="1"/>
          </p:cNvSpPr>
          <p:nvPr>
            <p:ph type="body" idx="4294967295"/>
          </p:nvPr>
        </p:nvSpPr>
        <p:spPr>
          <a:xfrm>
            <a:off x="5215064" y="4438475"/>
            <a:ext cx="660300" cy="26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/>
              <a:t>Laura</a:t>
            </a:r>
            <a:endParaRPr sz="1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09"/>
          <p:cNvSpPr txBox="1">
            <a:spLocks noGrp="1"/>
          </p:cNvSpPr>
          <p:nvPr>
            <p:ph type="body" idx="1"/>
          </p:nvPr>
        </p:nvSpPr>
        <p:spPr>
          <a:xfrm>
            <a:off x="324000" y="1223925"/>
            <a:ext cx="8113800" cy="250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Observable characteristics are properties about things that we can describe using our five senses.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Living things have many observable characteristics we can use to compare similarities and differences between them.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Comparing and grouping living things can help us to identify them.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367" name="Google Shape;1367;p109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Comparing characteristics of living things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BEF2BD"/>
      </a:accent1>
      <a:accent2>
        <a:srgbClr val="374CF1"/>
      </a:accent2>
      <a:accent3>
        <a:srgbClr val="D02AA7"/>
      </a:accent3>
      <a:accent4>
        <a:srgbClr val="845AD9"/>
      </a:accent4>
      <a:accent5>
        <a:srgbClr val="037B7D"/>
      </a:accent5>
      <a:accent6>
        <a:srgbClr val="C63D01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1535</Words>
  <Application>Microsoft Office PowerPoint</Application>
  <PresentationFormat>On-screen Show (16:9)</PresentationFormat>
  <Paragraphs>281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ABeeZee</vt:lpstr>
      <vt:lpstr>Arial</vt:lpstr>
      <vt:lpstr>Calibri</vt:lpstr>
      <vt:lpstr>Kalam</vt:lpstr>
      <vt:lpstr>Lexend</vt:lpstr>
      <vt:lpstr>Lexend Light</vt:lpstr>
      <vt:lpstr>Oak theme - September 2023</vt:lpstr>
      <vt:lpstr>PowerPoint Presentation</vt:lpstr>
      <vt:lpstr>PowerPoint Presentation</vt:lpstr>
      <vt:lpstr>Observable characteristics</vt:lpstr>
      <vt:lpstr>Observable characteristics</vt:lpstr>
      <vt:lpstr>Observable characteristics</vt:lpstr>
      <vt:lpstr>Observable characteristics</vt:lpstr>
      <vt:lpstr>Observable characteristics</vt:lpstr>
      <vt:lpstr>Observable characteristics</vt:lpstr>
      <vt:lpstr>Observable characteristics</vt:lpstr>
      <vt:lpstr>Which of these are observable characteristics of Jun?</vt:lpstr>
      <vt:lpstr>Observable characteristics</vt:lpstr>
      <vt:lpstr>Observable characteristics</vt:lpstr>
      <vt:lpstr>Observable characteristics</vt:lpstr>
      <vt:lpstr>Observable characteristics</vt:lpstr>
      <vt:lpstr>Observable characteristics</vt:lpstr>
      <vt:lpstr>Observable characteristics</vt:lpstr>
      <vt:lpstr>Comparing living things</vt:lpstr>
      <vt:lpstr>Comparing living things</vt:lpstr>
      <vt:lpstr>Comparing living things</vt:lpstr>
      <vt:lpstr>Comparing living things</vt:lpstr>
      <vt:lpstr>Comparing living things</vt:lpstr>
      <vt:lpstr>Which of these things are similar and which are different between these two plants?</vt:lpstr>
      <vt:lpstr>Comparing living things</vt:lpstr>
      <vt:lpstr>Comparing living things</vt:lpstr>
      <vt:lpstr>Which of these is not an observable characteristic we could use to compare animals?</vt:lpstr>
      <vt:lpstr>Comparing living things  Comparing living things  Comparing living things</vt:lpstr>
      <vt:lpstr>Comparing living things  Comparing living things  Comparing living things</vt:lpstr>
      <vt:lpstr>Comparing living things</vt:lpstr>
      <vt:lpstr>Observable characteristics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Identifying living things</vt:lpstr>
      <vt:lpstr>Comparing characteristics of living things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Mr Broadleday</dc:creator>
  <cp:lastModifiedBy>Callum Broadleday</cp:lastModifiedBy>
  <cp:revision>1</cp:revision>
  <dcterms:modified xsi:type="dcterms:W3CDTF">2026-09-28T15:19:43Z</dcterms:modified>
</cp:coreProperties>
</file>