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0" r:id="rId1"/>
  </p:sldMasterIdLst>
  <p:notesMasterIdLst>
    <p:notesMasterId r:id="rId53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79955a40ae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79955a40ae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2b6bb44917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b6bb44917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2b6bb44917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2b6bb44917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2b6bb44917c_0_8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2b6bb44917c_0_8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2b6bb44917c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2b6bb44917c_0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2b6bb44917c_0_8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2b6bb44917c_0_8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2b6bb44917c_0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" name="Google Shape;826;g2b6bb44917c_0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b82c96135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b82c96135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2b6bb44917c_0_8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2b6bb44917c_0_8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2b6bb44917c_0_8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2b6bb44917c_0_8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2b6bb44917c_0_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2b6bb44917c_0_8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2b82c96135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2b82c96135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2b6bb44917c_0_8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2b6bb44917c_0_8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2b6bb44917c_0_8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2b6bb44917c_0_8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2b6bb44917c_0_8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2b6bb44917c_0_8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g2b6bb44917c_0_1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" name="Google Shape;1012;g2b6bb44917c_0_1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2b6bb44917c_0_1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2b6bb44917c_0_1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Google Shape;1035;g2b6bb44917c_0_12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" name="Google Shape;1036;g2b6bb44917c_0_12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g2b6bb44917c_0_1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g2b6bb44917c_0_1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2b6bb44917c_0_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" name="Google Shape;1073;g2b6bb44917c_0_8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2b6bb44917c_0_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2b6bb44917c_0_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2b6bb44917c_0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" name="Google Shape;1093;g2b6bb44917c_0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2b6bb44917c_0_1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2b6bb44917c_0_1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2b6bb44917c_0_1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2b6bb44917c_0_1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g2b6bb44917c_0_1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" name="Google Shape;1141;g2b6bb44917c_0_1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2b6bb44917c_0_1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" name="Google Shape;1157;g2b6bb44917c_0_1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2b700f0f62a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2b700f0f62a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2b6bb44917c_0_9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2b6bb44917c_0_9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g2b6bb44917c_0_9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" name="Google Shape;1220;g2b6bb44917c_0_9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2b6bb44917c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2b6bb44917c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2b6bb44917c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2b6bb44917c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2b6bb44917c_0_9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2b6bb44917c_0_9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Google Shape;1279;g2b700f0f62a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0" name="Google Shape;1280;g2b700f0f62a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2b6bb44917c_0_9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2b6bb44917c_0_9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2b700f0f62a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g2b700f0f62a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g2b700f0f62a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0" name="Google Shape;1350;g2b700f0f62a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" name="Google Shape;1365;g2b700f0f62a_0_2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" name="Google Shape;1366;g2b700f0f62a_0_2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g2b700f0f62a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6" name="Google Shape;1396;g2b700f0f62a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1" name="Google Shape;1411;g2b6bb44917c_0_8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2" name="Google Shape;1412;g2b6bb44917c_0_8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g2b6bb44917c_0_9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b6bb44917c_0_9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" name="Google Shape;1435;g2b6bb44917c_0_9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6" name="Google Shape;1436;g2b6bb44917c_0_9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2b6bb44917c_0_9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2b6bb44917c_0_9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g2b700f0f62a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3" name="Google Shape;1483;g2b700f0f62a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g2b6bb44917c_0_9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6" name="Google Shape;1516;g2b6bb44917c_0_9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7" name="Google Shape;1547;g2b700f0f62a_0_4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8" name="Google Shape;1548;g2b700f0f62a_0_4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g2b700f0f62a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0" name="Google Shape;1580;g2b700f0f62a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g2b700f0f62a_0_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4" name="Google Shape;1614;g2b700f0f62a_0_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g2b700f0f62a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3" name="Google Shape;1633;g2b700f0f62a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6" name="Google Shape;1676;g2b700f0f62a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7" name="Google Shape;1677;g2b700f0f62a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2b700f0f62a_0_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9" name="Google Shape;1699;g2b700f0f62a_0_6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7" name="Google Shape;1727;g279955a40ae_0_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8" name="Google Shape;1728;g279955a40ae_0_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11" Type="http://schemas.openxmlformats.org/officeDocument/2006/relationships/image" Target="../media/image15.png"/><Relationship Id="rId5" Type="http://schemas.openxmlformats.org/officeDocument/2006/relationships/image" Target="../media/image16.png"/><Relationship Id="rId10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English">
  <p:cSld name="Title Slide 2_1">
    <p:bg>
      <p:bgPr>
        <a:solidFill>
          <a:srgbClr val="BEF2BD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Maths">
  <p:cSld name="Title Slide 2_1_1">
    <p:bg>
      <p:bgPr>
        <a:solidFill>
          <a:srgbClr val="BEF2BD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l="6209" r="6209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Geography">
  <p:cSld name="Title Slide 2_1_1_1">
    <p:bg>
      <p:bgPr>
        <a:solidFill>
          <a:srgbClr val="BEF2BD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Geography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History">
  <p:cSld name="Title Slide 2_1_1_1_1">
    <p:bg>
      <p:bgPr>
        <a:solidFill>
          <a:srgbClr val="BEF2BD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38" name="Google Shape;3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Music">
  <p:cSld name="Title Slide 2_1_1_1_1_1">
    <p:bg>
      <p:bgPr>
        <a:solidFill>
          <a:srgbClr val="BEF2BD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l="6209" r="6209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Biology">
  <p:cSld name="Title Slide 2_1_1_1_1_1_1_1">
    <p:bg>
      <p:bgPr>
        <a:solidFill>
          <a:srgbClr val="BEF2BD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69" name="Google Shape;6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Physics">
  <p:cSld name="Title Slide 2_1_1_1_1_1_1_1_1">
    <p:bg>
      <p:bgPr>
        <a:solidFill>
          <a:srgbClr val="BEF2BD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76" name="Google Shape;7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0 Title slide - Chemistry">
  <p:cSld name="Title Slide 2_1_1_1_1_1_1_1_1_1">
    <p:bg>
      <p:bgPr>
        <a:solidFill>
          <a:srgbClr val="BEF2BD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l="6209" r="6209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>
            <a:spLocks noGrp="1"/>
          </p:cNvSpPr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>
            <a:spLocks noGrp="1"/>
          </p:cNvSpPr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88" name="Google Shape;8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0424" y="4098434"/>
            <a:ext cx="1052750" cy="48282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 Light"/>
                <a:ea typeface="Lexend Light"/>
                <a:cs typeface="Lexend Light"/>
                <a:sym typeface="Lexend Light"/>
              </a:rPr>
              <a:t>Unit:</a:t>
            </a:r>
            <a:endParaRPr sz="1800">
              <a:latin typeface="Lexend Light"/>
              <a:ea typeface="Lexend Light"/>
              <a:cs typeface="Lexend Light"/>
              <a:sym typeface="Lexend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1 Outcome">
  <p:cSld name="CUSTOM_5">
    <p:bg>
      <p:bgPr>
        <a:solidFill>
          <a:srgbClr val="BEF2BD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latin typeface="Lexend"/>
                <a:ea typeface="Lexend"/>
                <a:cs typeface="Lexend"/>
                <a:sym typeface="Lexend"/>
              </a:rPr>
              <a:t>Outcome</a:t>
            </a:r>
            <a:endParaRPr sz="28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>
            <a:spLocks noGrp="1"/>
          </p:cNvSpPr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3)">
  <p:cSld name="CUSTOM_3_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4" name="Google Shape;114;p13"/>
          <p:cNvSpPr txBox="1">
            <a:spLocks noGrp="1"/>
          </p:cNvSpPr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5" name="Google Shape;115;p13"/>
          <p:cNvSpPr txBox="1">
            <a:spLocks noGrp="1"/>
          </p:cNvSpPr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16" name="Google Shape;116;p13"/>
          <p:cNvSpPr txBox="1">
            <a:spLocks noGrp="1"/>
          </p:cNvSpPr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4)">
  <p:cSld name="CUSTOM_3_1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2" name="Google Shape;122;p14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3" name="Google Shape;123;p14"/>
          <p:cNvSpPr txBox="1">
            <a:spLocks noGrp="1"/>
          </p:cNvSpPr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4" name="Google Shape;124;p14"/>
          <p:cNvSpPr txBox="1">
            <a:spLocks noGrp="1"/>
          </p:cNvSpPr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6" name="Google Shape;126;p14"/>
          <p:cNvSpPr txBox="1">
            <a:spLocks noGrp="1"/>
          </p:cNvSpPr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7" name="Google Shape;127;p14"/>
          <p:cNvSpPr txBox="1">
            <a:spLocks noGrp="1"/>
          </p:cNvSpPr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28" name="Google Shape;128;p14"/>
          <p:cNvSpPr txBox="1">
            <a:spLocks noGrp="1"/>
          </p:cNvSpPr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5)">
  <p:cSld name="CUSTOM_3_1_1_1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4" name="Google Shape;134;p15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6" name="Google Shape;136;p15"/>
          <p:cNvSpPr txBox="1">
            <a:spLocks noGrp="1"/>
          </p:cNvSpPr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7" name="Google Shape;137;p15"/>
          <p:cNvSpPr txBox="1">
            <a:spLocks noGrp="1"/>
          </p:cNvSpPr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8" name="Google Shape;138;p15"/>
          <p:cNvSpPr txBox="1">
            <a:spLocks noGrp="1"/>
          </p:cNvSpPr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39" name="Google Shape;139;p15"/>
          <p:cNvSpPr txBox="1">
            <a:spLocks noGrp="1"/>
          </p:cNvSpPr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0" name="Google Shape;140;p15"/>
          <p:cNvSpPr txBox="1">
            <a:spLocks noGrp="1"/>
          </p:cNvSpPr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1" name="Google Shape;141;p15"/>
          <p:cNvSpPr txBox="1">
            <a:spLocks noGrp="1"/>
          </p:cNvSpPr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2" name="Google Shape;142;p15"/>
          <p:cNvSpPr txBox="1">
            <a:spLocks noGrp="1"/>
          </p:cNvSpPr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0 Keywords (p2, 2)">
  <p:cSld name="CUSTOM_3_1_1_1_1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>
            <a:spLocks noGrp="1"/>
          </p:cNvSpPr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8" name="Google Shape;148;p16"/>
          <p:cNvSpPr txBox="1">
            <a:spLocks noGrp="1"/>
          </p:cNvSpPr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49" name="Google Shape;149;p16"/>
          <p:cNvSpPr txBox="1">
            <a:spLocks noGrp="1"/>
          </p:cNvSpPr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150" name="Google Shape;150;p16"/>
          <p:cNvSpPr txBox="1">
            <a:spLocks noGrp="1"/>
          </p:cNvSpPr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3 Lesson outline (2)">
  <p:cSld name="CUSTOM_3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t="3678" b="3669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t="3678" b="3669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l="74623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>
            <a:spLocks noGrp="1"/>
          </p:cNvSpPr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0" name="Google Shape;160;p17"/>
          <p:cNvSpPr txBox="1">
            <a:spLocks noGrp="1"/>
          </p:cNvSpPr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t="1699" b="170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Lesson outline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>
            <a:spLocks noGrp="1"/>
          </p:cNvSpPr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3 Lesson outline (3)">
  <p:cSld name="CUSTOM_3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t="4429" b="4438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t="3678" b="3669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t="3678" b="3669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>
            <a:spLocks noGrp="1"/>
          </p:cNvSpPr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5" name="Google Shape;175;p18"/>
          <p:cNvSpPr txBox="1">
            <a:spLocks noGrp="1"/>
          </p:cNvSpPr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6" name="Google Shape;176;p18"/>
          <p:cNvSpPr txBox="1">
            <a:spLocks noGrp="1"/>
          </p:cNvSpPr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t="1699" b="170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Lesson outline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>
            <a:spLocks noGrp="1"/>
          </p:cNvSpPr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3 Lesson outline (4)">
  <p:cSld name="CUSTOM_4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t="4429" b="4438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t="4387" b="4396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t="3678" b="3669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t="3678" b="3669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l="74623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>
            <a:spLocks noGrp="1"/>
          </p:cNvSpPr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6" name="Google Shape;196;p19"/>
          <p:cNvSpPr txBox="1">
            <a:spLocks noGrp="1"/>
          </p:cNvSpPr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7" name="Google Shape;197;p19"/>
          <p:cNvSpPr txBox="1">
            <a:spLocks noGrp="1"/>
          </p:cNvSpPr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98" name="Google Shape;198;p19"/>
          <p:cNvSpPr txBox="1">
            <a:spLocks noGrp="1"/>
          </p:cNvSpPr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t="1699" b="170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Lesson outline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>
            <a:spLocks noGrp="1"/>
          </p:cNvSpPr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0 Explanation blank - purple ">
  <p:cSld name="TITLE_AND_TWO_COLUMNS_1_1_6_2_1_4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08" name="Google Shape;208;p2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3EEFB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F3EEF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0 Explanation blank - jade">
  <p:cSld name="TITLE_AND_TWO_COLUMNS_1_1_6_2_1_2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0 Explanation blank - blue ">
  <p:cSld name="TITLE_AND_TWO_COLUMNS_1_1_6_2_2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0 Explanation blank - pink ">
  <p:cSld name="TITLE_AND_TWO_COLUMNS_1_1_6_2_1_1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Explanation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1 I do We do - purple">
  <p:cSld name="TITLE_AND_TWO_COLUMNS_1_1_9_2_2">
    <p:bg>
      <p:bgPr>
        <a:solidFill>
          <a:srgbClr val="F3EEFB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4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24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1 I do We do - jade">
  <p:cSld name="TITLE_AND_TWO_COLUMNS_1_1_9_2_2_1_1">
    <p:bg>
      <p:bgPr>
        <a:solidFill>
          <a:srgbClr val="E6F2F2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25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2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1 I do We do - blue">
  <p:cSld name="TITLE_AND_TWO_COLUMNS_1_1_9_2_3">
    <p:bg>
      <p:bgPr>
        <a:solidFill>
          <a:srgbClr val="EBEDFE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6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2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E6F2F2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1 I do We do - pink">
  <p:cSld name="TITLE_AND_TWO_COLUMNS_1_1_9_2_2_1_1_1">
    <p:bg>
      <p:bgPr>
        <a:solidFill>
          <a:srgbClr val="FAEAF6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>
            <a:spLocks noGrp="1"/>
          </p:cNvSpPr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27"/>
          <p:cNvSpPr txBox="1">
            <a:spLocks noGrp="1"/>
          </p:cNvSpPr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2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FAEAF6"/>
                  </a:solidFill>
                  <a:latin typeface="Lexend"/>
                  <a:ea typeface="Lexend"/>
                  <a:cs typeface="Lexend"/>
                  <a:sym typeface="Lexend"/>
                </a:rPr>
                <a:t>Explanation</a:t>
              </a:r>
              <a:endParaRPr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900" b="1">
                  <a:solidFill>
                    <a:srgbClr val="FAEAF6"/>
                  </a:solidFill>
                  <a:latin typeface="Lexend"/>
                  <a:ea typeface="Lexend"/>
                  <a:cs typeface="Lexend"/>
                  <a:sym typeface="Lexend"/>
                </a:rPr>
                <a:t>Check</a:t>
              </a:r>
              <a:endParaRPr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2 CfU true/false justify - purple">
  <p:cSld name="TITLE_AND_TWO_COLUMNS_1_1_9_1_3_1">
    <p:bg>
      <p:bgPr>
        <a:solidFill>
          <a:srgbClr val="F3EEFB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>
            <a:spLocks noGrp="1"/>
          </p:cNvSpPr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28"/>
          <p:cNvSpPr txBox="1">
            <a:spLocks noGrp="1"/>
          </p:cNvSpPr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3EEFB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3EEF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2 CfU true/false justify - jade">
  <p:cSld name="TITLE_AND_TWO_COLUMNS_1_1_9_1_3_1_1_1">
    <p:bg>
      <p:bgPr>
        <a:solidFill>
          <a:srgbClr val="E6F2F2"/>
        </a:solidFill>
        <a:effectLst/>
      </p:bgPr>
    </p:bg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>
            <a:spLocks noGrp="1"/>
          </p:cNvSpPr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29"/>
          <p:cNvSpPr txBox="1">
            <a:spLocks noGrp="1"/>
          </p:cNvSpPr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29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>
            <a:spLocks noGrp="1"/>
          </p:cNvSpPr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30"/>
          <p:cNvSpPr txBox="1">
            <a:spLocks noGrp="1"/>
          </p:cNvSpPr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30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2 CfU true/false justify - pink">
  <p:cSld name="TITLE_AND_TWO_COLUMNS_1_1_9_1_3_1_1_1_1">
    <p:bg>
      <p:bgPr>
        <a:solidFill>
          <a:srgbClr val="FAEAF6"/>
        </a:solidFill>
        <a:effectLst/>
      </p:bgPr>
    </p:bg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False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Justify your answer</a:t>
            </a:r>
            <a:endParaRPr sz="22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>
            <a:spLocks noGrp="1"/>
          </p:cNvSpPr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True or false?</a:t>
            </a:r>
            <a:r>
              <a:rPr lang="en-GB" sz="2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2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31"/>
          <p:cNvSpPr txBox="1">
            <a:spLocks noGrp="1"/>
          </p:cNvSpPr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31"/>
          <p:cNvSpPr txBox="1">
            <a:spLocks noGrp="1"/>
          </p:cNvSpPr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3 CfU 3 options - purple">
  <p:cSld name="TITLE_AND_TWO_COLUMNS_1_1_7_1">
    <p:bg>
      <p:bgPr>
        <a:solidFill>
          <a:srgbClr val="F3EEFB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32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4" name="Google Shape;384;p32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32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3 CfU 3 options - jade">
  <p:cSld name="TITLE_AND_TWO_COLUMNS_1_1_7_1_1_1">
    <p:bg>
      <p:bgPr>
        <a:solidFill>
          <a:srgbClr val="E6F2F2"/>
        </a:solidFill>
        <a:effectLst/>
      </p:bgPr>
    </p:bg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2" name="Google Shape;402;p33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33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33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3 CfU 3 options - blue">
  <p:cSld name="TITLE_AND_TWO_COLUMNS_1_1_7_2">
    <p:bg>
      <p:bgPr>
        <a:solidFill>
          <a:srgbClr val="EBEDFE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21" name="Google Shape;421;p34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34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34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3 CfU 3 options - pink">
  <p:cSld name="TITLE_AND_TWO_COLUMNS_1_1_7_1_1_1_1">
    <p:bg>
      <p:bgPr>
        <a:solidFill>
          <a:srgbClr val="FAEAF6"/>
        </a:solidFill>
        <a:effectLst/>
      </p:bgPr>
    </p:bg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35"/>
          <p:cNvSpPr txBox="1">
            <a:spLocks noGrp="1"/>
          </p:cNvSpPr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1" name="Google Shape;441;p35"/>
          <p:cNvSpPr txBox="1">
            <a:spLocks noGrp="1"/>
          </p:cNvSpPr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42" name="Google Shape;442;p35"/>
          <p:cNvSpPr txBox="1">
            <a:spLocks noGrp="1"/>
          </p:cNvSpPr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4 CfU 4 options - jade">
  <p:cSld name="TITLE_AND_TWO_COLUMNS_1_1_8_1_1_1">
    <p:bg>
      <p:bgPr>
        <a:solidFill>
          <a:srgbClr val="E6F2F2"/>
        </a:solid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37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37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37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37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4 CfU 4 options - blue">
  <p:cSld name="TITLE_AND_TWO_COLUMNS_1_1_8_2">
    <p:bg>
      <p:bgPr>
        <a:solidFill>
          <a:srgbClr val="EBEDFE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05" name="Google Shape;505;p38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38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7" name="Google Shape;507;p38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38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4 CfU 4 options - pink">
  <p:cSld name="TITLE_AND_TWO_COLUMNS_1_1_8_1_1_1_1">
    <p:bg>
      <p:bgPr>
        <a:solidFill>
          <a:srgbClr val="FAEAF6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>
            <a:spLocks noGrp="1"/>
          </p:cNvSpPr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8" name="Google Shape;528;p39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39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39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1" name="Google Shape;531;p39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5 CfU 3 image options - purple">
  <p:cSld name="TITLE_AND_TWO_COLUMNS_1_1_7_1_1_2">
    <p:bg>
      <p:bgPr>
        <a:solidFill>
          <a:srgbClr val="F3EEFB"/>
        </a:solidFill>
        <a:effectLst/>
      </p:bgPr>
    </p:bg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1" name="Google Shape;551;p40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52" name="Google Shape;552;p40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53" name="Google Shape;553;p40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5 CfU 3 image options - jade">
  <p:cSld name="TITLE_AND_TWO_COLUMNS_1_1_7_1_1_1_2">
    <p:bg>
      <p:bgPr>
        <a:solidFill>
          <a:srgbClr val="E6F2F2"/>
        </a:soli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41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71" name="Google Shape;571;p41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72" name="Google Shape;572;p41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  <a:effectLst/>
      </p:bgPr>
    </p:bg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89" name="Google Shape;589;p42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90" name="Google Shape;590;p42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591" name="Google Shape;591;p42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5 CfU 3 image options - pink">
  <p:cSld name="TITLE_AND_TWO_COLUMNS_1_1_7_1_1_1_1_1">
    <p:bg>
      <p:bgPr>
        <a:solidFill>
          <a:srgbClr val="FAEAF6"/>
        </a:solidFill>
        <a:effectLst/>
      </p:bgPr>
    </p:bg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>
            <a:spLocks noGrp="1"/>
          </p:cNvSpPr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8" name="Google Shape;608;p43"/>
          <p:cNvSpPr>
            <a:spLocks noGrp="1"/>
          </p:cNvSpPr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609" name="Google Shape;609;p43"/>
          <p:cNvSpPr>
            <a:spLocks noGrp="1"/>
          </p:cNvSpPr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sp>
        <p:nvSpPr>
          <p:cNvPr id="610" name="Google Shape;610;p43"/>
          <p:cNvSpPr>
            <a:spLocks noGrp="1"/>
          </p:cNvSpPr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6 CfU blank - purple ">
  <p:cSld name="TITLE_AND_TWO_COLUMNS_1_1_6_2">
    <p:bg>
      <p:bgPr>
        <a:solidFill>
          <a:srgbClr val="F3EEFB"/>
        </a:solidFill>
        <a:effectLst/>
      </p:bgPr>
    </p:bg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6 CfU blank - jade ">
  <p:cSld name="TITLE_AND_TWO_COLUMNS_1_1_6_2_3_1">
    <p:bg>
      <p:bgPr>
        <a:solidFill>
          <a:srgbClr val="E6F2F2"/>
        </a:solidFill>
        <a:effectLst/>
      </p:bgPr>
    </p:bg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6 CfU blank - blue ">
  <p:cSld name="TITLE_AND_TWO_COLUMNS_1_1_6_3">
    <p:bg>
      <p:bgPr>
        <a:solidFill>
          <a:srgbClr val="EBEDFE"/>
        </a:solidFill>
        <a:effectLst/>
      </p:bgPr>
    </p:bg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6 CfU blank - pink ">
  <p:cSld name="TITLE_AND_TWO_COLUMNS_1_1_6_2_3_1_1">
    <p:bg>
      <p:bgPr>
        <a:solidFill>
          <a:srgbClr val="FAEAF6"/>
        </a:solid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Check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7 Practice - purple ">
  <p:cSld name="TITLE_AND_TWO_COLUMNS_1_1_5_1_3_1_1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A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7 Practice - jade">
  <p:cSld name="TITLE_AND_TWO_COLUMNS_1_1_5_1_3_1_1_1_1"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B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7 Practice - blue ">
  <p:cSld name="TITLE_AND_TWO_COLUMNS_1_1_5_1_3_1_2"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C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7 Practice - pink">
  <p:cSld name="TITLE_AND_TWO_COLUMNS_1_1_5_1_3_1_1_1_1_1"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Practice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D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08 Feedback - purple">
  <p:cSld name="TITLE_AND_TWO_COLUMNS_1_1_5_1_3_1_1_1">
    <p:bg>
      <p:bgPr>
        <a:solidFill>
          <a:srgbClr val="F3EEFB"/>
        </a:solidFill>
        <a:effectLst/>
      </p:bgPr>
    </p:bg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3EEFB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F3EEFB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A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08 Feedback - jade">
  <p:cSld name="TITLE_AND_TWO_COLUMNS_1_1_5_1_3_1_1_1_1_2">
    <p:bg>
      <p:bgPr>
        <a:solidFill>
          <a:srgbClr val="E6F2F2"/>
        </a:solidFill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B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08 Feedback - blue">
  <p:cSld name="TITLE_AND_TWO_COLUMNS_1_1_5_1_3_1_2_1">
    <p:bg>
      <p:bgPr>
        <a:solidFill>
          <a:srgbClr val="EBEDFE"/>
        </a:solidFill>
        <a:effectLst/>
      </p:bgPr>
    </p:bg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E6F2F2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E6F2F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Task C</a:t>
            </a:r>
            <a:endParaRPr sz="20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.08 Feedback - pink">
  <p:cSld name="TITLE_AND_TWO_COLUMNS_1_1_5_1_3_1_1_1_1_1_1">
    <p:bg>
      <p:bgPr>
        <a:solidFill>
          <a:srgbClr val="FAEAF6"/>
        </a:solidFill>
        <a:effectLst/>
      </p:bgPr>
    </p:bg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t="1662" b="167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 b="1">
                <a:solidFill>
                  <a:srgbClr val="FAEAF6"/>
                </a:solidFill>
                <a:latin typeface="Lexend"/>
                <a:ea typeface="Lexend"/>
                <a:cs typeface="Lexend"/>
                <a:sym typeface="Lexend"/>
              </a:rPr>
              <a:t>Feedback</a:t>
            </a:r>
            <a:endParaRPr sz="900" b="1">
              <a:solidFill>
                <a:srgbClr val="FAEAF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Task D</a:t>
            </a:r>
            <a:endParaRPr sz="20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6 Summary 1">
  <p:cSld name="TITLE_AND_TWO_COLUMNS_1_1_5_1_2_1_1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>
            <a:spLocks noGrp="1"/>
          </p:cNvSpPr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Summary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>
            <a:spLocks noGrp="1"/>
          </p:cNvSpPr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6 Summary 2">
  <p:cSld name="TITLE_AND_TWO_COLUMNS_1_1_5_1_2"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>
            <a:spLocks noGrp="1"/>
          </p:cNvSpPr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Summary</a:t>
            </a:r>
            <a:endParaRPr sz="20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>
            <a:spLocks noGrp="1"/>
          </p:cNvSpPr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.3 Projectable quiz">
  <p:cSld name="Title Slide 3_1">
    <p:bg>
      <p:bgPr>
        <a:solidFill>
          <a:schemeClr val="lt1"/>
        </a:solidFill>
        <a:effectLst/>
      </p:bgPr>
    </p:bg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Google Shape;725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4129" y="4430050"/>
            <a:ext cx="234000" cy="318241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Click to open the interactive quiz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4 Items to copy-paste">
  <p:cSld name="CUSTOM_104_1_2_1_1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Tick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Cross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.6 Blank">
  <p:cSld name="CUSTOM_6"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>
            <a:spLocks noGrp="1"/>
          </p:cNvSpPr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2 Keywords (5)">
  <p:cSld name="CUSTOM_27_1_1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 txBox="1">
            <a:spLocks noGrp="1"/>
          </p:cNvSpPr>
          <p:nvPr>
            <p:ph type="subTitle" idx="1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46" name="Google Shape;746;p62"/>
          <p:cNvSpPr txBox="1">
            <a:spLocks noGrp="1"/>
          </p:cNvSpPr>
          <p:nvPr>
            <p:ph type="subTitle" idx="2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47" name="Google Shape;747;p62"/>
          <p:cNvSpPr txBox="1">
            <a:spLocks noGrp="1"/>
          </p:cNvSpPr>
          <p:nvPr>
            <p:ph type="subTitle" idx="3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48" name="Google Shape;748;p62"/>
          <p:cNvSpPr txBox="1">
            <a:spLocks noGrp="1"/>
          </p:cNvSpPr>
          <p:nvPr>
            <p:ph type="subTitle" idx="4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49" name="Google Shape;749;p62"/>
          <p:cNvSpPr txBox="1">
            <a:spLocks noGrp="1"/>
          </p:cNvSpPr>
          <p:nvPr>
            <p:ph type="subTitle" idx="5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2.1 Keywords definitions (5)">
  <p:cSld name="CUSTOM_27_1_1_1"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53" name="Google Shape;753;p63"/>
          <p:cNvPicPr preferRelativeResize="0"/>
          <p:nvPr/>
        </p:nvPicPr>
        <p:blipFill rotWithShape="1">
          <a:blip r:embed="rId2">
            <a:alphaModFix/>
          </a:blip>
          <a:srcRect t="1699" b="170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63"/>
          <p:cNvSpPr txBox="1">
            <a:spLocks noGrp="1"/>
          </p:cNvSpPr>
          <p:nvPr>
            <p:ph type="subTitle" idx="1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55" name="Google Shape;755;p63"/>
          <p:cNvSpPr txBox="1">
            <a:spLocks noGrp="1"/>
          </p:cNvSpPr>
          <p:nvPr>
            <p:ph type="subTitle" idx="2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56" name="Google Shape;756;p63"/>
          <p:cNvSpPr txBox="1">
            <a:spLocks noGrp="1"/>
          </p:cNvSpPr>
          <p:nvPr>
            <p:ph type="subTitle" idx="3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>
            <a:endParaRPr/>
          </a:p>
        </p:txBody>
      </p:sp>
      <p:sp>
        <p:nvSpPr>
          <p:cNvPr id="757" name="Google Shape;757;p63"/>
          <p:cNvSpPr txBox="1">
            <a:spLocks noGrp="1"/>
          </p:cNvSpPr>
          <p:nvPr>
            <p:ph type="subTitle" idx="4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>
            <a:endParaRPr/>
          </a:p>
        </p:txBody>
      </p:sp>
      <p:sp>
        <p:nvSpPr>
          <p:cNvPr id="758" name="Google Shape;758;p63"/>
          <p:cNvSpPr txBox="1">
            <a:spLocks noGrp="1"/>
          </p:cNvSpPr>
          <p:nvPr>
            <p:ph type="subTitle" idx="5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endParaRPr/>
          </a:p>
        </p:txBody>
      </p:sp>
      <p:sp>
        <p:nvSpPr>
          <p:cNvPr id="759" name="Google Shape;759;p6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Keywords</a:t>
            </a:r>
            <a:endParaRPr sz="20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endParaRPr/>
          </a:p>
        </p:txBody>
      </p:sp>
      <p:pic>
        <p:nvPicPr>
          <p:cNvPr id="8" name="Google Shape;8;p1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8524129" y="4430050"/>
            <a:ext cx="234000" cy="31824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  <p:sldLayoutId id="2147483702" r:id="rId52"/>
    <p:sldLayoutId id="2147483703" r:id="rId53"/>
    <p:sldLayoutId id="2147483704" r:id="rId54"/>
    <p:sldLayoutId id="2147483705" r:id="rId55"/>
    <p:sldLayoutId id="2147483707" r:id="rId56"/>
    <p:sldLayoutId id="2147483708" r:id="rId57"/>
    <p:sldLayoutId id="2147483709" r:id="rId5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jp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pn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10" Type="http://schemas.openxmlformats.org/officeDocument/2006/relationships/image" Target="../media/image53.jpg"/><Relationship Id="rId4" Type="http://schemas.openxmlformats.org/officeDocument/2006/relationships/image" Target="../media/image47.png"/><Relationship Id="rId9" Type="http://schemas.openxmlformats.org/officeDocument/2006/relationships/image" Target="../media/image5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3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9.jpg"/><Relationship Id="rId5" Type="http://schemas.openxmlformats.org/officeDocument/2006/relationships/image" Target="../media/image50.jpg"/><Relationship Id="rId4" Type="http://schemas.openxmlformats.org/officeDocument/2006/relationships/image" Target="../media/image58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60.jpg"/><Relationship Id="rId7" Type="http://schemas.openxmlformats.org/officeDocument/2006/relationships/image" Target="../media/image6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6.png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5.jpg"/><Relationship Id="rId4" Type="http://schemas.openxmlformats.org/officeDocument/2006/relationships/image" Target="../media/image6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7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5.png"/><Relationship Id="rId5" Type="http://schemas.openxmlformats.org/officeDocument/2006/relationships/image" Target="../media/image76.jpg"/><Relationship Id="rId4" Type="http://schemas.openxmlformats.org/officeDocument/2006/relationships/image" Target="../media/image7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77.png"/><Relationship Id="rId7" Type="http://schemas.openxmlformats.org/officeDocument/2006/relationships/image" Target="../media/image8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80.jpg"/><Relationship Id="rId5" Type="http://schemas.openxmlformats.org/officeDocument/2006/relationships/image" Target="../media/image79.jpg"/><Relationship Id="rId4" Type="http://schemas.openxmlformats.org/officeDocument/2006/relationships/image" Target="../media/image78.jpg"/><Relationship Id="rId9" Type="http://schemas.openxmlformats.org/officeDocument/2006/relationships/image" Target="../media/image8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8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7.jpg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0.jpg"/><Relationship Id="rId5" Type="http://schemas.openxmlformats.org/officeDocument/2006/relationships/image" Target="../media/image89.jpg"/><Relationship Id="rId4" Type="http://schemas.openxmlformats.org/officeDocument/2006/relationships/image" Target="../media/image8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2.jpg"/><Relationship Id="rId5" Type="http://schemas.openxmlformats.org/officeDocument/2006/relationships/image" Target="../media/image81.jpg"/><Relationship Id="rId4" Type="http://schemas.openxmlformats.org/officeDocument/2006/relationships/image" Target="../media/image9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5.jpg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8.jpg"/><Relationship Id="rId5" Type="http://schemas.openxmlformats.org/officeDocument/2006/relationships/image" Target="../media/image97.jpg"/><Relationship Id="rId4" Type="http://schemas.openxmlformats.org/officeDocument/2006/relationships/image" Target="../media/image96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3" Type="http://schemas.openxmlformats.org/officeDocument/2006/relationships/image" Target="../media/image32.png"/><Relationship Id="rId7" Type="http://schemas.openxmlformats.org/officeDocument/2006/relationships/image" Target="../media/image10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101.jpg"/><Relationship Id="rId5" Type="http://schemas.openxmlformats.org/officeDocument/2006/relationships/image" Target="../media/image100.jpg"/><Relationship Id="rId4" Type="http://schemas.openxmlformats.org/officeDocument/2006/relationships/image" Target="../media/image9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7.jpg"/><Relationship Id="rId5" Type="http://schemas.openxmlformats.org/officeDocument/2006/relationships/image" Target="../media/image106.jpg"/><Relationship Id="rId4" Type="http://schemas.openxmlformats.org/officeDocument/2006/relationships/image" Target="../media/image10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1.png"/><Relationship Id="rId5" Type="http://schemas.openxmlformats.org/officeDocument/2006/relationships/image" Target="../media/image110.jpg"/><Relationship Id="rId4" Type="http://schemas.openxmlformats.org/officeDocument/2006/relationships/image" Target="../media/image10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5.jpg"/><Relationship Id="rId5" Type="http://schemas.openxmlformats.org/officeDocument/2006/relationships/image" Target="../media/image54.jpg"/><Relationship Id="rId4" Type="http://schemas.openxmlformats.org/officeDocument/2006/relationships/image" Target="../media/image11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4.jpg"/><Relationship Id="rId5" Type="http://schemas.openxmlformats.org/officeDocument/2006/relationships/image" Target="../media/image113.jpg"/><Relationship Id="rId4" Type="http://schemas.openxmlformats.org/officeDocument/2006/relationships/image" Target="../media/image6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0.jpg"/><Relationship Id="rId5" Type="http://schemas.openxmlformats.org/officeDocument/2006/relationships/image" Target="../media/image57.jpg"/><Relationship Id="rId4" Type="http://schemas.openxmlformats.org/officeDocument/2006/relationships/image" Target="../media/image74.jp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7" Type="http://schemas.openxmlformats.org/officeDocument/2006/relationships/image" Target="../media/image11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118.jpg"/><Relationship Id="rId5" Type="http://schemas.openxmlformats.org/officeDocument/2006/relationships/image" Target="../media/image117.jpg"/><Relationship Id="rId4" Type="http://schemas.openxmlformats.org/officeDocument/2006/relationships/image" Target="../media/image116.jp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7" Type="http://schemas.openxmlformats.org/officeDocument/2006/relationships/image" Target="../media/image11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118.jpg"/><Relationship Id="rId5" Type="http://schemas.openxmlformats.org/officeDocument/2006/relationships/image" Target="../media/image117.jpg"/><Relationship Id="rId4" Type="http://schemas.openxmlformats.org/officeDocument/2006/relationships/image" Target="../media/image116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g"/><Relationship Id="rId3" Type="http://schemas.openxmlformats.org/officeDocument/2006/relationships/image" Target="../media/image120.png"/><Relationship Id="rId7" Type="http://schemas.openxmlformats.org/officeDocument/2006/relationships/image" Target="../media/image11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2.jpg"/><Relationship Id="rId5" Type="http://schemas.openxmlformats.org/officeDocument/2006/relationships/image" Target="../media/image52.jpg"/><Relationship Id="rId4" Type="http://schemas.openxmlformats.org/officeDocument/2006/relationships/image" Target="../media/image121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7" Type="http://schemas.openxmlformats.org/officeDocument/2006/relationships/image" Target="../media/image123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0.jpg"/><Relationship Id="rId5" Type="http://schemas.openxmlformats.org/officeDocument/2006/relationships/image" Target="../media/image122.jpg"/><Relationship Id="rId4" Type="http://schemas.openxmlformats.org/officeDocument/2006/relationships/image" Target="../media/image52.jp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g"/><Relationship Id="rId3" Type="http://schemas.openxmlformats.org/officeDocument/2006/relationships/image" Target="../media/image120.png"/><Relationship Id="rId7" Type="http://schemas.openxmlformats.org/officeDocument/2006/relationships/image" Target="../media/image12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2.jpg"/><Relationship Id="rId5" Type="http://schemas.openxmlformats.org/officeDocument/2006/relationships/image" Target="../media/image121.jpg"/><Relationship Id="rId4" Type="http://schemas.openxmlformats.org/officeDocument/2006/relationships/image" Target="../media/image124.png"/><Relationship Id="rId9" Type="http://schemas.openxmlformats.org/officeDocument/2006/relationships/image" Target="../media/image123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3" Type="http://schemas.openxmlformats.org/officeDocument/2006/relationships/image" Target="../media/image120.png"/><Relationship Id="rId7" Type="http://schemas.openxmlformats.org/officeDocument/2006/relationships/image" Target="../media/image12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0.jpg"/><Relationship Id="rId5" Type="http://schemas.openxmlformats.org/officeDocument/2006/relationships/image" Target="../media/image121.jpg"/><Relationship Id="rId4" Type="http://schemas.openxmlformats.org/officeDocument/2006/relationships/image" Target="../media/image124.png"/><Relationship Id="rId9" Type="http://schemas.openxmlformats.org/officeDocument/2006/relationships/image" Target="../media/image122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23.jpg"/><Relationship Id="rId4" Type="http://schemas.openxmlformats.org/officeDocument/2006/relationships/image" Target="../media/image110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3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12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27.jpg"/><Relationship Id="rId5" Type="http://schemas.openxmlformats.org/officeDocument/2006/relationships/image" Target="../media/image126.jpg"/><Relationship Id="rId4" Type="http://schemas.openxmlformats.org/officeDocument/2006/relationships/image" Target="../media/image125.jp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g"/><Relationship Id="rId3" Type="http://schemas.openxmlformats.org/officeDocument/2006/relationships/image" Target="../media/image125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2.png"/><Relationship Id="rId5" Type="http://schemas.openxmlformats.org/officeDocument/2006/relationships/image" Target="../media/image127.jpg"/><Relationship Id="rId4" Type="http://schemas.openxmlformats.org/officeDocument/2006/relationships/image" Target="../media/image126.jp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106.jpg"/><Relationship Id="rId7" Type="http://schemas.openxmlformats.org/officeDocument/2006/relationships/image" Target="../media/image9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4.jpg"/><Relationship Id="rId5" Type="http://schemas.openxmlformats.org/officeDocument/2006/relationships/image" Target="../media/image60.jpg"/><Relationship Id="rId10" Type="http://schemas.openxmlformats.org/officeDocument/2006/relationships/image" Target="../media/image131.jpg"/><Relationship Id="rId4" Type="http://schemas.openxmlformats.org/officeDocument/2006/relationships/image" Target="../media/image129.jpg"/><Relationship Id="rId9" Type="http://schemas.openxmlformats.org/officeDocument/2006/relationships/image" Target="../media/image130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3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66"/>
          <p:cNvSpPr txBox="1">
            <a:spLocks noGrp="1"/>
          </p:cNvSpPr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u="sng" dirty="0">
                <a:latin typeface="Letter-join Basic 40" panose="02000505000000020003" pitchFamily="50" charset="0"/>
              </a:rPr>
              <a:t>Monday 19</a:t>
            </a:r>
            <a:r>
              <a:rPr lang="en-GB" u="sng" baseline="30000" dirty="0">
                <a:latin typeface="Letter-join Basic 40" panose="02000505000000020003" pitchFamily="50" charset="0"/>
              </a:rPr>
              <a:t>th</a:t>
            </a:r>
            <a:r>
              <a:rPr lang="en-GB" u="sng" dirty="0">
                <a:latin typeface="Letter-join Basic 40" panose="02000505000000020003" pitchFamily="50" charset="0"/>
              </a:rPr>
              <a:t> October</a:t>
            </a:r>
          </a:p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u="sng" dirty="0">
                <a:latin typeface="Letter-join Basic 40" panose="02000505000000020003" pitchFamily="50" charset="0"/>
              </a:rPr>
              <a:t>LC: To explain how animals can be grouped using observable characteristics.</a:t>
            </a:r>
            <a:endParaRPr u="sng" dirty="0">
              <a:latin typeface="Letter-join Basic 40" panose="02000505000000020003" pitchFamily="50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7"/>
          <p:cNvSpPr txBox="1">
            <a:spLocks noGrp="1"/>
          </p:cNvSpPr>
          <p:nvPr>
            <p:ph type="subTitle" idx="1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classify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781" name="Google Shape;781;p67"/>
          <p:cNvSpPr txBox="1">
            <a:spLocks noGrp="1"/>
          </p:cNvSpPr>
          <p:nvPr>
            <p:ph type="subTitle" idx="2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identify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782" name="Google Shape;782;p67"/>
          <p:cNvSpPr txBox="1">
            <a:spLocks noGrp="1"/>
          </p:cNvSpPr>
          <p:nvPr>
            <p:ph type="subTitle" idx="3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vertebrate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783" name="Google Shape;783;p67"/>
          <p:cNvSpPr txBox="1">
            <a:spLocks noGrp="1"/>
          </p:cNvSpPr>
          <p:nvPr>
            <p:ph type="subTitle" idx="4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invertebrate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784" name="Google Shape;784;p67"/>
          <p:cNvSpPr txBox="1">
            <a:spLocks noGrp="1"/>
          </p:cNvSpPr>
          <p:nvPr>
            <p:ph type="subTitle" idx="5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classification key</a:t>
            </a:r>
            <a:endParaRPr dirty="0">
              <a:latin typeface="Letter-join Basic 40" panose="02000505000000020003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68"/>
          <p:cNvSpPr txBox="1">
            <a:spLocks noGrp="1"/>
          </p:cNvSpPr>
          <p:nvPr>
            <p:ph type="subTitle" idx="1"/>
          </p:nvPr>
        </p:nvSpPr>
        <p:spPr>
          <a:xfrm>
            <a:off x="324000" y="744050"/>
            <a:ext cx="7135200" cy="33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Letter-join Basic 40" panose="02000505000000020003" pitchFamily="50" charset="0"/>
              </a:rPr>
              <a:t>To </a:t>
            </a:r>
            <a:r>
              <a:rPr lang="en-GB" b="1" dirty="0">
                <a:solidFill>
                  <a:schemeClr val="dk1"/>
                </a:solidFill>
                <a:latin typeface="Letter-join Basic 40" panose="02000505000000020003" pitchFamily="50" charset="0"/>
              </a:rPr>
              <a:t>classify </a:t>
            </a:r>
            <a:r>
              <a:rPr lang="en-GB" dirty="0">
                <a:solidFill>
                  <a:schemeClr val="dk1"/>
                </a:solidFill>
                <a:latin typeface="Letter-join Basic 40" panose="02000505000000020003" pitchFamily="50" charset="0"/>
              </a:rPr>
              <a:t>is to sort into groups.</a:t>
            </a:r>
            <a:endParaRPr dirty="0">
              <a:solidFill>
                <a:schemeClr val="dk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790" name="Google Shape;790;p68"/>
          <p:cNvSpPr txBox="1">
            <a:spLocks noGrp="1"/>
          </p:cNvSpPr>
          <p:nvPr>
            <p:ph type="subTitle" idx="2"/>
          </p:nvPr>
        </p:nvSpPr>
        <p:spPr>
          <a:xfrm>
            <a:off x="324000" y="1446069"/>
            <a:ext cx="8496000" cy="33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Letter-join Basic 40" panose="02000505000000020003" pitchFamily="50" charset="0"/>
              </a:rPr>
              <a:t>To </a:t>
            </a:r>
            <a:r>
              <a:rPr lang="en-GB" b="1" dirty="0">
                <a:solidFill>
                  <a:schemeClr val="dk1"/>
                </a:solidFill>
                <a:latin typeface="Letter-join Basic 40" panose="02000505000000020003" pitchFamily="50" charset="0"/>
              </a:rPr>
              <a:t>identify </a:t>
            </a:r>
            <a:r>
              <a:rPr lang="en-GB" dirty="0">
                <a:solidFill>
                  <a:schemeClr val="dk1"/>
                </a:solidFill>
                <a:latin typeface="Letter-join Basic 40" panose="02000505000000020003" pitchFamily="50" charset="0"/>
              </a:rPr>
              <a:t>something is to be able to name it correctly.</a:t>
            </a:r>
            <a:endParaRPr dirty="0">
              <a:solidFill>
                <a:schemeClr val="dk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791" name="Google Shape;791;p68"/>
          <p:cNvSpPr txBox="1">
            <a:spLocks noGrp="1"/>
          </p:cNvSpPr>
          <p:nvPr>
            <p:ph type="subTitle" idx="3"/>
          </p:nvPr>
        </p:nvSpPr>
        <p:spPr>
          <a:xfrm>
            <a:off x="324000" y="2148100"/>
            <a:ext cx="8496000" cy="33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Letter-join Basic 40" panose="02000505000000020003" pitchFamily="50" charset="0"/>
              </a:rPr>
              <a:t>A </a:t>
            </a:r>
            <a:r>
              <a:rPr lang="en-GB" b="1" dirty="0">
                <a:solidFill>
                  <a:schemeClr val="dk1"/>
                </a:solidFill>
                <a:latin typeface="Letter-join Basic 40" panose="02000505000000020003" pitchFamily="50" charset="0"/>
              </a:rPr>
              <a:t>vertebrate </a:t>
            </a:r>
            <a:r>
              <a:rPr lang="en-GB" dirty="0">
                <a:solidFill>
                  <a:schemeClr val="dk1"/>
                </a:solidFill>
                <a:latin typeface="Letter-join Basic 40" panose="02000505000000020003" pitchFamily="50" charset="0"/>
              </a:rPr>
              <a:t>is an animal with an internal skeleton, including a spine.</a:t>
            </a:r>
            <a:endParaRPr dirty="0">
              <a:solidFill>
                <a:schemeClr val="dk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792" name="Google Shape;792;p68"/>
          <p:cNvSpPr txBox="1">
            <a:spLocks noGrp="1"/>
          </p:cNvSpPr>
          <p:nvPr>
            <p:ph type="subTitle" idx="4"/>
          </p:nvPr>
        </p:nvSpPr>
        <p:spPr>
          <a:xfrm>
            <a:off x="324000" y="2982931"/>
            <a:ext cx="8496000" cy="6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solidFill>
                  <a:schemeClr val="dk1"/>
                </a:solidFill>
                <a:latin typeface="Letter-join Basic 40" panose="02000505000000020003" pitchFamily="50" charset="0"/>
              </a:rPr>
              <a:t>Animals that do not have bones, including a spine, on the inside of their bodies are </a:t>
            </a:r>
            <a:r>
              <a:rPr lang="en-GB" b="1" dirty="0">
                <a:solidFill>
                  <a:schemeClr val="dk1"/>
                </a:solidFill>
                <a:latin typeface="Letter-join Basic 40" panose="02000505000000020003" pitchFamily="50" charset="0"/>
              </a:rPr>
              <a:t>invertebrates</a:t>
            </a:r>
            <a:r>
              <a:rPr lang="en-GB" dirty="0">
                <a:solidFill>
                  <a:schemeClr val="dk1"/>
                </a:solidFill>
                <a:latin typeface="Letter-join Basic 40" panose="02000505000000020003" pitchFamily="50" charset="0"/>
              </a:rPr>
              <a:t>.</a:t>
            </a:r>
            <a:endParaRPr dirty="0">
              <a:solidFill>
                <a:schemeClr val="dk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793" name="Google Shape;793;p68"/>
          <p:cNvSpPr txBox="1">
            <a:spLocks noGrp="1"/>
          </p:cNvSpPr>
          <p:nvPr>
            <p:ph type="subTitle" idx="5"/>
          </p:nvPr>
        </p:nvSpPr>
        <p:spPr>
          <a:xfrm>
            <a:off x="324000" y="3886925"/>
            <a:ext cx="8496000" cy="6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 dirty="0">
                <a:solidFill>
                  <a:schemeClr val="dk1"/>
                </a:solidFill>
                <a:latin typeface="Letter-join Basic 40" panose="02000505000000020003" pitchFamily="50" charset="0"/>
              </a:rPr>
              <a:t>Classification keys</a:t>
            </a:r>
            <a:r>
              <a:rPr lang="en-GB" dirty="0">
                <a:solidFill>
                  <a:schemeClr val="dk1"/>
                </a:solidFill>
                <a:latin typeface="Letter-join Basic 40" panose="02000505000000020003" pitchFamily="50" charset="0"/>
              </a:rPr>
              <a:t> are diagrams which help us sort things into different groups.</a:t>
            </a:r>
            <a:endParaRPr dirty="0">
              <a:solidFill>
                <a:schemeClr val="dk1"/>
              </a:solidFill>
              <a:latin typeface="Letter-join Basic 40" panose="02000505000000020003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69"/>
          <p:cNvSpPr txBox="1">
            <a:spLocks noGrp="1"/>
          </p:cNvSpPr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Vertebrates and invertebrates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799" name="Google Shape;799;p69"/>
          <p:cNvSpPr txBox="1">
            <a:spLocks noGrp="1"/>
          </p:cNvSpPr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Groups within vertebrates and invertebrates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800" name="Google Shape;800;p69"/>
          <p:cNvSpPr txBox="1">
            <a:spLocks noGrp="1"/>
          </p:cNvSpPr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Creating classification keys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801" name="Google Shape;801;p69"/>
          <p:cNvSpPr txBox="1">
            <a:spLocks noGrp="1"/>
          </p:cNvSpPr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How and why we group animals</a:t>
            </a:r>
            <a:endParaRPr dirty="0">
              <a:latin typeface="Letter-join Basic 40" panose="02000505000000020003" pitchFamily="50" charset="0"/>
            </a:endParaRPr>
          </a:p>
        </p:txBody>
      </p:sp>
      <p:pic>
        <p:nvPicPr>
          <p:cNvPr id="802" name="Google Shape;80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200" y="175512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70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113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 dirty="0">
                <a:latin typeface="Letter-join Basic 40" panose="02000505000000020003" pitchFamily="50" charset="0"/>
              </a:rPr>
              <a:t>There are millions of species of animals living on planet Earth and scientists are discovering new ones all the time. </a:t>
            </a:r>
            <a:endParaRPr sz="2100" dirty="0">
              <a:latin typeface="Letter-join Basic 40" panose="02000505000000020003" pitchFamily="50" charset="0"/>
            </a:endParaRPr>
          </a:p>
        </p:txBody>
      </p:sp>
      <p:sp>
        <p:nvSpPr>
          <p:cNvPr id="808" name="Google Shape;808;p7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sp>
        <p:nvSpPr>
          <p:cNvPr id="809" name="Google Shape;809;p70"/>
          <p:cNvSpPr txBox="1">
            <a:spLocks noGrp="1"/>
          </p:cNvSpPr>
          <p:nvPr>
            <p:ph type="body" idx="1"/>
          </p:nvPr>
        </p:nvSpPr>
        <p:spPr>
          <a:xfrm>
            <a:off x="324000" y="2130600"/>
            <a:ext cx="4950300" cy="116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 dirty="0">
                <a:latin typeface="Letter-join Basic 40" panose="02000505000000020003" pitchFamily="50" charset="0"/>
              </a:rPr>
              <a:t>Scientists </a:t>
            </a:r>
            <a:r>
              <a:rPr lang="en-GB" sz="2100" b="1" dirty="0">
                <a:latin typeface="Letter-join Basic 40" panose="02000505000000020003" pitchFamily="50" charset="0"/>
              </a:rPr>
              <a:t>classify</a:t>
            </a:r>
            <a:r>
              <a:rPr lang="en-GB" sz="2100" dirty="0">
                <a:latin typeface="Letter-join Basic 40" panose="02000505000000020003" pitchFamily="50" charset="0"/>
              </a:rPr>
              <a:t>, or group, animals to make it easier to </a:t>
            </a:r>
            <a:r>
              <a:rPr lang="en-GB" sz="2100" b="1" dirty="0">
                <a:latin typeface="Letter-join Basic 40" panose="02000505000000020003" pitchFamily="50" charset="0"/>
              </a:rPr>
              <a:t>identify</a:t>
            </a:r>
            <a:r>
              <a:rPr lang="en-GB" sz="2100" dirty="0">
                <a:latin typeface="Letter-join Basic 40" panose="02000505000000020003" pitchFamily="50" charset="0"/>
              </a:rPr>
              <a:t>, name and learn more about them.</a:t>
            </a:r>
            <a:endParaRPr sz="2100" dirty="0">
              <a:latin typeface="Letter-join Basic 40" panose="02000505000000020003" pitchFamily="50" charset="0"/>
            </a:endParaRPr>
          </a:p>
        </p:txBody>
      </p:sp>
      <p:sp>
        <p:nvSpPr>
          <p:cNvPr id="810" name="Google Shape;810;p70"/>
          <p:cNvSpPr txBox="1">
            <a:spLocks noGrp="1"/>
          </p:cNvSpPr>
          <p:nvPr>
            <p:ph type="body" idx="1"/>
          </p:nvPr>
        </p:nvSpPr>
        <p:spPr>
          <a:xfrm>
            <a:off x="324000" y="3710700"/>
            <a:ext cx="4722600" cy="110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 dirty="0">
                <a:latin typeface="Letter-join Basic 40" panose="02000505000000020003" pitchFamily="50" charset="0"/>
              </a:rPr>
              <a:t>Scientists who specialise in identifying and classifying animals are called taxonomists.</a:t>
            </a:r>
            <a:endParaRPr sz="2100" dirty="0">
              <a:latin typeface="Letter-join Basic 40" panose="02000505000000020003" pitchFamily="50" charset="0"/>
            </a:endParaRPr>
          </a:p>
        </p:txBody>
      </p:sp>
      <p:pic>
        <p:nvPicPr>
          <p:cNvPr id="811" name="Google Shape;811;p70"/>
          <p:cNvPicPr preferRelativeResize="0"/>
          <p:nvPr/>
        </p:nvPicPr>
        <p:blipFill rotWithShape="1">
          <a:blip r:embed="rId3">
            <a:alphaModFix/>
          </a:blip>
          <a:srcRect l="1062" r="11867"/>
          <a:stretch/>
        </p:blipFill>
        <p:spPr>
          <a:xfrm>
            <a:off x="5470350" y="1620000"/>
            <a:ext cx="3172151" cy="2528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70"/>
          <p:cNvSpPr txBox="1">
            <a:spLocks noGrp="1"/>
          </p:cNvSpPr>
          <p:nvPr>
            <p:ph type="body" idx="1"/>
          </p:nvPr>
        </p:nvSpPr>
        <p:spPr>
          <a:xfrm>
            <a:off x="5470350" y="4153950"/>
            <a:ext cx="3172200" cy="58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dirty="0">
                <a:latin typeface="Letter-join Basic 40" panose="02000505000000020003" pitchFamily="50" charset="0"/>
              </a:rPr>
              <a:t>taxonomist observing an animal</a:t>
            </a:r>
            <a:endParaRPr sz="1800" dirty="0">
              <a:latin typeface="Letter-join Basic 40" panose="02000505000000020003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7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072800" cy="120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When a new animal is discovered, taxonomists look at the similarities and differences between it and other animals to decide which group it belongs in.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818" name="Google Shape;818;p7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sp>
        <p:nvSpPr>
          <p:cNvPr id="819" name="Google Shape;819;p71"/>
          <p:cNvSpPr txBox="1">
            <a:spLocks noGrp="1"/>
          </p:cNvSpPr>
          <p:nvPr>
            <p:ph type="body" idx="1"/>
          </p:nvPr>
        </p:nvSpPr>
        <p:spPr>
          <a:xfrm>
            <a:off x="324000" y="2295550"/>
            <a:ext cx="4594200" cy="120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Do you know any names of the groups taxonomists use for different animals?</a:t>
            </a:r>
            <a:endParaRPr dirty="0">
              <a:latin typeface="Letter-join Basic 40" panose="02000505000000020003" pitchFamily="50" charset="0"/>
            </a:endParaRPr>
          </a:p>
        </p:txBody>
      </p:sp>
      <p:pic>
        <p:nvPicPr>
          <p:cNvPr id="820" name="Google Shape;82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6109" y="3396950"/>
            <a:ext cx="710333" cy="994475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71"/>
          <p:cNvSpPr txBox="1"/>
          <p:nvPr/>
        </p:nvSpPr>
        <p:spPr>
          <a:xfrm>
            <a:off x="7331400" y="4391425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Andeep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6225" y="2295550"/>
            <a:ext cx="1755174" cy="1674851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71"/>
          <p:cNvSpPr txBox="1">
            <a:spLocks noGrp="1"/>
          </p:cNvSpPr>
          <p:nvPr>
            <p:ph type="body" idx="1"/>
          </p:nvPr>
        </p:nvSpPr>
        <p:spPr>
          <a:xfrm>
            <a:off x="6258950" y="2513700"/>
            <a:ext cx="389700" cy="7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4500" b="1"/>
              <a:t>?</a:t>
            </a:r>
            <a:endParaRPr sz="45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72"/>
          <p:cNvSpPr txBox="1">
            <a:spLocks noGrp="1"/>
          </p:cNvSpPr>
          <p:nvPr>
            <p:ph type="body" idx="1"/>
          </p:nvPr>
        </p:nvSpPr>
        <p:spPr>
          <a:xfrm>
            <a:off x="324000" y="694675"/>
            <a:ext cx="7135200" cy="68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latin typeface="Letter-join Basic 40" panose="02000505000000020003" pitchFamily="50" charset="0"/>
              </a:rPr>
              <a:t>One way taxonomists can </a:t>
            </a:r>
            <a:r>
              <a:rPr lang="en-GB" sz="2000" b="1" dirty="0">
                <a:latin typeface="Letter-join Basic 40" panose="02000505000000020003" pitchFamily="50" charset="0"/>
              </a:rPr>
              <a:t>classify </a:t>
            </a:r>
            <a:r>
              <a:rPr lang="en-GB" sz="2000" dirty="0">
                <a:latin typeface="Letter-join Basic 40" panose="02000505000000020003" pitchFamily="50" charset="0"/>
              </a:rPr>
              <a:t>animals is by sorting them into </a:t>
            </a:r>
            <a:r>
              <a:rPr lang="en-GB" sz="2000" b="1" dirty="0">
                <a:latin typeface="Letter-join Basic 40" panose="02000505000000020003" pitchFamily="50" charset="0"/>
              </a:rPr>
              <a:t>vertebrates </a:t>
            </a:r>
            <a:r>
              <a:rPr lang="en-GB" sz="2000" dirty="0">
                <a:latin typeface="Letter-join Basic 40" panose="02000505000000020003" pitchFamily="50" charset="0"/>
              </a:rPr>
              <a:t>and </a:t>
            </a:r>
            <a:r>
              <a:rPr lang="en-GB" sz="2000" b="1" dirty="0">
                <a:latin typeface="Letter-join Basic 40" panose="02000505000000020003" pitchFamily="50" charset="0"/>
              </a:rPr>
              <a:t>invertebrates</a:t>
            </a:r>
            <a:r>
              <a:rPr lang="en-GB" sz="2000" dirty="0">
                <a:latin typeface="Letter-join Basic 40" panose="02000505000000020003" pitchFamily="50" charset="0"/>
              </a:rPr>
              <a:t>.</a:t>
            </a:r>
            <a:endParaRPr sz="2000" dirty="0">
              <a:latin typeface="Letter-join Basic 40" panose="02000505000000020003" pitchFamily="50" charset="0"/>
            </a:endParaRPr>
          </a:p>
        </p:txBody>
      </p:sp>
      <p:sp>
        <p:nvSpPr>
          <p:cNvPr id="829" name="Google Shape;829;p7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sp>
        <p:nvSpPr>
          <p:cNvPr id="830" name="Google Shape;830;p72"/>
          <p:cNvSpPr txBox="1">
            <a:spLocks noGrp="1"/>
          </p:cNvSpPr>
          <p:nvPr>
            <p:ph type="body" idx="1"/>
          </p:nvPr>
        </p:nvSpPr>
        <p:spPr>
          <a:xfrm>
            <a:off x="324000" y="1611988"/>
            <a:ext cx="8237700" cy="68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latin typeface="Letter-join Basic 40" panose="02000505000000020003" pitchFamily="50" charset="0"/>
              </a:rPr>
              <a:t>Vertebrates are animals that have a spine (or backbone) and an internal skeleton.</a:t>
            </a:r>
            <a:endParaRPr sz="2000" dirty="0">
              <a:latin typeface="Letter-join Basic 40" panose="02000505000000020003" pitchFamily="50" charset="0"/>
            </a:endParaRPr>
          </a:p>
        </p:txBody>
      </p:sp>
      <p:sp>
        <p:nvSpPr>
          <p:cNvPr id="831" name="Google Shape;831;p72"/>
          <p:cNvSpPr txBox="1">
            <a:spLocks noGrp="1"/>
          </p:cNvSpPr>
          <p:nvPr>
            <p:ph type="body" idx="1"/>
          </p:nvPr>
        </p:nvSpPr>
        <p:spPr>
          <a:xfrm>
            <a:off x="324000" y="2529300"/>
            <a:ext cx="8237700" cy="34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latin typeface="Letter-join Basic 40" panose="02000505000000020003" pitchFamily="50" charset="0"/>
              </a:rPr>
              <a:t>Invertebrates do not have a spine or internal skeleton.</a:t>
            </a:r>
            <a:endParaRPr sz="2000" dirty="0">
              <a:latin typeface="Letter-join Basic 40" panose="02000505000000020003" pitchFamily="50" charset="0"/>
            </a:endParaRPr>
          </a:p>
        </p:txBody>
      </p:sp>
      <p:pic>
        <p:nvPicPr>
          <p:cNvPr id="832" name="Google Shape;832;p72"/>
          <p:cNvPicPr preferRelativeResize="0"/>
          <p:nvPr/>
        </p:nvPicPr>
        <p:blipFill rotWithShape="1">
          <a:blip r:embed="rId3">
            <a:alphaModFix/>
          </a:blip>
          <a:srcRect l="34551" t="5451" r="16187" b="20071"/>
          <a:stretch/>
        </p:blipFill>
        <p:spPr>
          <a:xfrm>
            <a:off x="358950" y="3172000"/>
            <a:ext cx="1121674" cy="11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72"/>
          <p:cNvPicPr preferRelativeResize="0"/>
          <p:nvPr/>
        </p:nvPicPr>
        <p:blipFill rotWithShape="1">
          <a:blip r:embed="rId4">
            <a:alphaModFix/>
          </a:blip>
          <a:srcRect l="22875" t="11793"/>
          <a:stretch/>
        </p:blipFill>
        <p:spPr>
          <a:xfrm>
            <a:off x="1480625" y="3172000"/>
            <a:ext cx="1482845" cy="11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72"/>
          <p:cNvPicPr preferRelativeResize="0"/>
          <p:nvPr/>
        </p:nvPicPr>
        <p:blipFill rotWithShape="1">
          <a:blip r:embed="rId5">
            <a:alphaModFix/>
          </a:blip>
          <a:srcRect t="13852"/>
          <a:stretch/>
        </p:blipFill>
        <p:spPr>
          <a:xfrm>
            <a:off x="2963475" y="3172000"/>
            <a:ext cx="1049533" cy="113015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2"/>
          <p:cNvSpPr txBox="1">
            <a:spLocks noGrp="1"/>
          </p:cNvSpPr>
          <p:nvPr>
            <p:ph type="body" idx="1"/>
          </p:nvPr>
        </p:nvSpPr>
        <p:spPr>
          <a:xfrm>
            <a:off x="358950" y="4302150"/>
            <a:ext cx="3172200" cy="29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dirty="0">
                <a:latin typeface="Letter-join Basic 40" panose="02000505000000020003" pitchFamily="50" charset="0"/>
              </a:rPr>
              <a:t>vertebrates</a:t>
            </a:r>
            <a:endParaRPr sz="1800" dirty="0">
              <a:latin typeface="Letter-join Basic 40" panose="02000505000000020003" pitchFamily="50" charset="0"/>
            </a:endParaRPr>
          </a:p>
        </p:txBody>
      </p:sp>
      <p:sp>
        <p:nvSpPr>
          <p:cNvPr id="836" name="Google Shape;836;p72"/>
          <p:cNvSpPr txBox="1">
            <a:spLocks noGrp="1"/>
          </p:cNvSpPr>
          <p:nvPr>
            <p:ph type="body" idx="1"/>
          </p:nvPr>
        </p:nvSpPr>
        <p:spPr>
          <a:xfrm>
            <a:off x="4762775" y="4302150"/>
            <a:ext cx="3234900" cy="293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dirty="0">
                <a:latin typeface="Letter-join Basic 40" panose="02000505000000020003" pitchFamily="50" charset="0"/>
              </a:rPr>
              <a:t>invertebrates</a:t>
            </a:r>
            <a:endParaRPr sz="1800" dirty="0">
              <a:latin typeface="Letter-join Basic 40" panose="02000505000000020003" pitchFamily="50" charset="0"/>
            </a:endParaRPr>
          </a:p>
        </p:txBody>
      </p:sp>
      <p:pic>
        <p:nvPicPr>
          <p:cNvPr id="837" name="Google Shape;837;p72"/>
          <p:cNvPicPr preferRelativeResize="0"/>
          <p:nvPr/>
        </p:nvPicPr>
        <p:blipFill rotWithShape="1">
          <a:blip r:embed="rId6">
            <a:alphaModFix/>
          </a:blip>
          <a:srcRect l="15670" t="13505" r="26159" b="16007"/>
          <a:stretch/>
        </p:blipFill>
        <p:spPr>
          <a:xfrm>
            <a:off x="4762775" y="3171998"/>
            <a:ext cx="1401229" cy="11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64013" y="3172225"/>
            <a:ext cx="1506893" cy="113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72"/>
          <p:cNvPicPr preferRelativeResize="0"/>
          <p:nvPr/>
        </p:nvPicPr>
        <p:blipFill rotWithShape="1">
          <a:blip r:embed="rId8">
            <a:alphaModFix/>
          </a:blip>
          <a:srcRect l="25766" t="34158" b="6917"/>
          <a:stretch/>
        </p:blipFill>
        <p:spPr>
          <a:xfrm>
            <a:off x="7670905" y="3171999"/>
            <a:ext cx="948792" cy="113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43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Which of these animals are invertebrates?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868" name="Google Shape;868;p7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grpSp>
        <p:nvGrpSpPr>
          <p:cNvPr id="869" name="Google Shape;869;p75"/>
          <p:cNvGrpSpPr/>
          <p:nvPr/>
        </p:nvGrpSpPr>
        <p:grpSpPr>
          <a:xfrm>
            <a:off x="323991" y="1344600"/>
            <a:ext cx="457200" cy="457200"/>
            <a:chOff x="1020916" y="1442088"/>
            <a:chExt cx="457200" cy="457200"/>
          </a:xfrm>
        </p:grpSpPr>
        <p:pic>
          <p:nvPicPr>
            <p:cNvPr id="870" name="Google Shape;870;p7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1" name="Google Shape;871;p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2" name="Google Shape;872;p75"/>
          <p:cNvGrpSpPr/>
          <p:nvPr/>
        </p:nvGrpSpPr>
        <p:grpSpPr>
          <a:xfrm>
            <a:off x="323991" y="2069909"/>
            <a:ext cx="457200" cy="457200"/>
            <a:chOff x="1020916" y="1442088"/>
            <a:chExt cx="457200" cy="457200"/>
          </a:xfrm>
        </p:grpSpPr>
        <p:pic>
          <p:nvPicPr>
            <p:cNvPr id="873" name="Google Shape;873;p7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4" name="Google Shape;874;p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5" name="Google Shape;875;p75"/>
          <p:cNvGrpSpPr/>
          <p:nvPr/>
        </p:nvGrpSpPr>
        <p:grpSpPr>
          <a:xfrm>
            <a:off x="323991" y="2795219"/>
            <a:ext cx="457200" cy="457200"/>
            <a:chOff x="1020916" y="1442088"/>
            <a:chExt cx="457200" cy="457200"/>
          </a:xfrm>
        </p:grpSpPr>
        <p:pic>
          <p:nvPicPr>
            <p:cNvPr id="876" name="Google Shape;876;p7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7" name="Google Shape;877;p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8" name="Google Shape;878;p75"/>
          <p:cNvGrpSpPr/>
          <p:nvPr/>
        </p:nvGrpSpPr>
        <p:grpSpPr>
          <a:xfrm>
            <a:off x="323991" y="3520528"/>
            <a:ext cx="457200" cy="457200"/>
            <a:chOff x="1020916" y="1442088"/>
            <a:chExt cx="457200" cy="457200"/>
          </a:xfrm>
        </p:grpSpPr>
        <p:pic>
          <p:nvPicPr>
            <p:cNvPr id="879" name="Google Shape;879;p7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0" name="Google Shape;880;p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1" name="Google Shape;881;p75"/>
          <p:cNvGrpSpPr/>
          <p:nvPr/>
        </p:nvGrpSpPr>
        <p:grpSpPr>
          <a:xfrm>
            <a:off x="323991" y="4245838"/>
            <a:ext cx="457200" cy="457200"/>
            <a:chOff x="1020916" y="1442088"/>
            <a:chExt cx="457200" cy="457200"/>
          </a:xfrm>
        </p:grpSpPr>
        <p:pic>
          <p:nvPicPr>
            <p:cNvPr id="882" name="Google Shape;882;p7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3" name="Google Shape;883;p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e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84" name="Google Shape;884;p75"/>
          <p:cNvSpPr txBox="1">
            <a:spLocks noGrp="1"/>
          </p:cNvSpPr>
          <p:nvPr>
            <p:ph type="body" idx="1"/>
          </p:nvPr>
        </p:nvSpPr>
        <p:spPr>
          <a:xfrm>
            <a:off x="860600" y="1400250"/>
            <a:ext cx="1484400" cy="43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human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885" name="Google Shape;885;p75"/>
          <p:cNvSpPr txBox="1">
            <a:spLocks noGrp="1"/>
          </p:cNvSpPr>
          <p:nvPr>
            <p:ph type="body" idx="1"/>
          </p:nvPr>
        </p:nvSpPr>
        <p:spPr>
          <a:xfrm>
            <a:off x="860600" y="2129988"/>
            <a:ext cx="1484400" cy="43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shark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886" name="Google Shape;886;p75"/>
          <p:cNvSpPr txBox="1">
            <a:spLocks noGrp="1"/>
          </p:cNvSpPr>
          <p:nvPr>
            <p:ph type="body" idx="1"/>
          </p:nvPr>
        </p:nvSpPr>
        <p:spPr>
          <a:xfrm>
            <a:off x="860600" y="2859725"/>
            <a:ext cx="1484400" cy="43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caterpillar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887" name="Google Shape;887;p75"/>
          <p:cNvSpPr txBox="1">
            <a:spLocks noGrp="1"/>
          </p:cNvSpPr>
          <p:nvPr>
            <p:ph type="body" idx="1"/>
          </p:nvPr>
        </p:nvSpPr>
        <p:spPr>
          <a:xfrm>
            <a:off x="860600" y="3589463"/>
            <a:ext cx="1484400" cy="43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worm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888" name="Google Shape;888;p75"/>
          <p:cNvSpPr txBox="1">
            <a:spLocks noGrp="1"/>
          </p:cNvSpPr>
          <p:nvPr>
            <p:ph type="body" idx="1"/>
          </p:nvPr>
        </p:nvSpPr>
        <p:spPr>
          <a:xfrm>
            <a:off x="860600" y="4319200"/>
            <a:ext cx="1484400" cy="439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crocodile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889" name="Google Shape;889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4983" y="28142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4983" y="35395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7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pic>
        <p:nvPicPr>
          <p:cNvPr id="896" name="Google Shape;89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2775" y="757125"/>
            <a:ext cx="6921902" cy="1406011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p76"/>
          <p:cNvSpPr txBox="1">
            <a:spLocks noGrp="1"/>
          </p:cNvSpPr>
          <p:nvPr>
            <p:ph type="body" idx="1"/>
          </p:nvPr>
        </p:nvSpPr>
        <p:spPr>
          <a:xfrm>
            <a:off x="551000" y="969425"/>
            <a:ext cx="6813600" cy="7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>
                <a:latin typeface="Letter-join Basic 40" panose="02000505000000020003" pitchFamily="50" charset="0"/>
              </a:rPr>
              <a:t>If invertebrates don’t have skeletons, how are their bodies supported and their organs protected?</a:t>
            </a:r>
            <a:endParaRPr sz="2100">
              <a:latin typeface="Letter-join Basic 40" panose="02000505000000020003" pitchFamily="50" charset="0"/>
            </a:endParaRPr>
          </a:p>
        </p:txBody>
      </p:sp>
      <p:pic>
        <p:nvPicPr>
          <p:cNvPr id="898" name="Google Shape;898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775" y="1917413"/>
            <a:ext cx="788350" cy="860701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76"/>
          <p:cNvSpPr txBox="1"/>
          <p:nvPr/>
        </p:nvSpPr>
        <p:spPr>
          <a:xfrm>
            <a:off x="479475" y="2778125"/>
            <a:ext cx="7884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Jun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900" name="Google Shape;900;p76"/>
          <p:cNvPicPr preferRelativeResize="0"/>
          <p:nvPr/>
        </p:nvPicPr>
        <p:blipFill rotWithShape="1">
          <a:blip r:embed="rId5">
            <a:alphaModFix/>
          </a:blip>
          <a:srcRect l="14714" t="9518" r="20206" b="10965"/>
          <a:stretch/>
        </p:blipFill>
        <p:spPr>
          <a:xfrm>
            <a:off x="2168599" y="1918175"/>
            <a:ext cx="1591850" cy="129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76"/>
          <p:cNvPicPr preferRelativeResize="0"/>
          <p:nvPr/>
        </p:nvPicPr>
        <p:blipFill rotWithShape="1">
          <a:blip r:embed="rId6">
            <a:alphaModFix/>
          </a:blip>
          <a:srcRect l="13491" t="34550" r="6865" b="8910"/>
          <a:stretch/>
        </p:blipFill>
        <p:spPr>
          <a:xfrm>
            <a:off x="3760450" y="1919600"/>
            <a:ext cx="2739904" cy="129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76"/>
          <p:cNvPicPr preferRelativeResize="0"/>
          <p:nvPr/>
        </p:nvPicPr>
        <p:blipFill rotWithShape="1">
          <a:blip r:embed="rId7">
            <a:alphaModFix/>
          </a:blip>
          <a:srcRect t="6438" b="6438"/>
          <a:stretch/>
        </p:blipFill>
        <p:spPr>
          <a:xfrm>
            <a:off x="2168600" y="3214348"/>
            <a:ext cx="1987798" cy="1296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76"/>
          <p:cNvPicPr preferRelativeResize="0"/>
          <p:nvPr/>
        </p:nvPicPr>
        <p:blipFill rotWithShape="1">
          <a:blip r:embed="rId8">
            <a:alphaModFix/>
          </a:blip>
          <a:srcRect l="36688" t="31383" r="17599" b="11264"/>
          <a:stretch/>
        </p:blipFill>
        <p:spPr>
          <a:xfrm>
            <a:off x="6500350" y="1917425"/>
            <a:ext cx="1555526" cy="13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76"/>
          <p:cNvPicPr preferRelativeResize="0"/>
          <p:nvPr/>
        </p:nvPicPr>
        <p:blipFill rotWithShape="1">
          <a:blip r:embed="rId9">
            <a:alphaModFix/>
          </a:blip>
          <a:srcRect l="16034" t="19039" r="21281" b="28409"/>
          <a:stretch/>
        </p:blipFill>
        <p:spPr>
          <a:xfrm>
            <a:off x="4156400" y="3214350"/>
            <a:ext cx="1159574" cy="129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76"/>
          <p:cNvPicPr preferRelativeResize="0"/>
          <p:nvPr/>
        </p:nvPicPr>
        <p:blipFill rotWithShape="1">
          <a:blip r:embed="rId10">
            <a:alphaModFix/>
          </a:blip>
          <a:srcRect t="29522" b="4579"/>
          <a:stretch/>
        </p:blipFill>
        <p:spPr>
          <a:xfrm>
            <a:off x="5315975" y="3214350"/>
            <a:ext cx="2739901" cy="13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76"/>
          <p:cNvSpPr txBox="1"/>
          <p:nvPr/>
        </p:nvSpPr>
        <p:spPr>
          <a:xfrm>
            <a:off x="2168600" y="4510525"/>
            <a:ext cx="19878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invertebrates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77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4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Some </a:t>
            </a:r>
            <a:r>
              <a:rPr lang="en-GB" b="1">
                <a:latin typeface="Letter-join Basic 40" panose="02000505000000020003" pitchFamily="50" charset="0"/>
              </a:rPr>
              <a:t>invertebrates </a:t>
            </a:r>
            <a:r>
              <a:rPr lang="en-GB">
                <a:latin typeface="Letter-join Basic 40" panose="02000505000000020003" pitchFamily="50" charset="0"/>
              </a:rPr>
              <a:t>have a hard outer covering that protects their body.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912" name="Google Shape;912;p7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sp>
        <p:nvSpPr>
          <p:cNvPr id="913" name="Google Shape;913;p77"/>
          <p:cNvSpPr txBox="1">
            <a:spLocks noGrp="1"/>
          </p:cNvSpPr>
          <p:nvPr>
            <p:ph type="body" idx="1"/>
          </p:nvPr>
        </p:nvSpPr>
        <p:spPr>
          <a:xfrm>
            <a:off x="324000" y="1938450"/>
            <a:ext cx="8237700" cy="38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This is called an exoskeleton.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914" name="Google Shape;914;p77"/>
          <p:cNvSpPr txBox="1">
            <a:spLocks noGrp="1"/>
          </p:cNvSpPr>
          <p:nvPr>
            <p:ph type="body" idx="1"/>
          </p:nvPr>
        </p:nvSpPr>
        <p:spPr>
          <a:xfrm>
            <a:off x="324000" y="2760600"/>
            <a:ext cx="4098900" cy="196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As the animal grows, they moult their exoskeleton, and their fresh outer layer hardens to form a new, larger exoskeleton.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915" name="Google Shape;915;p77"/>
          <p:cNvSpPr txBox="1"/>
          <p:nvPr/>
        </p:nvSpPr>
        <p:spPr>
          <a:xfrm>
            <a:off x="4726650" y="4320000"/>
            <a:ext cx="3725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invertebrates with exoskeletons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916" name="Google Shape;916;p77"/>
          <p:cNvPicPr preferRelativeResize="0"/>
          <p:nvPr/>
        </p:nvPicPr>
        <p:blipFill rotWithShape="1">
          <a:blip r:embed="rId3">
            <a:alphaModFix/>
          </a:blip>
          <a:srcRect l="5944"/>
          <a:stretch/>
        </p:blipFill>
        <p:spPr>
          <a:xfrm>
            <a:off x="4726661" y="1450492"/>
            <a:ext cx="2037898" cy="1439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77"/>
          <p:cNvPicPr preferRelativeResize="0"/>
          <p:nvPr/>
        </p:nvPicPr>
        <p:blipFill rotWithShape="1">
          <a:blip r:embed="rId4">
            <a:alphaModFix/>
          </a:blip>
          <a:srcRect r="23588"/>
          <a:stretch/>
        </p:blipFill>
        <p:spPr>
          <a:xfrm>
            <a:off x="6764568" y="1445750"/>
            <a:ext cx="1642716" cy="1439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8" name="Google Shape;918;p77"/>
          <p:cNvPicPr preferRelativeResize="0"/>
          <p:nvPr/>
        </p:nvPicPr>
        <p:blipFill rotWithShape="1">
          <a:blip r:embed="rId5">
            <a:alphaModFix/>
          </a:blip>
          <a:srcRect l="21337" r="7468"/>
          <a:stretch/>
        </p:blipFill>
        <p:spPr>
          <a:xfrm>
            <a:off x="4726650" y="2890425"/>
            <a:ext cx="1520176" cy="142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77"/>
          <p:cNvPicPr preferRelativeResize="0"/>
          <p:nvPr/>
        </p:nvPicPr>
        <p:blipFill rotWithShape="1">
          <a:blip r:embed="rId6">
            <a:alphaModFix/>
          </a:blip>
          <a:srcRect t="29522" b="4579"/>
          <a:stretch/>
        </p:blipFill>
        <p:spPr>
          <a:xfrm>
            <a:off x="6256800" y="2885675"/>
            <a:ext cx="2150474" cy="142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78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Some </a:t>
            </a:r>
            <a:r>
              <a:rPr lang="en-GB" b="1">
                <a:latin typeface="Letter-join Basic 40" panose="02000505000000020003" pitchFamily="50" charset="0"/>
              </a:rPr>
              <a:t>invertebrates </a:t>
            </a:r>
            <a:r>
              <a:rPr lang="en-GB">
                <a:latin typeface="Letter-join Basic 40" panose="02000505000000020003" pitchFamily="50" charset="0"/>
              </a:rPr>
              <a:t>have a body filled with fluid that supports their body and helps them to move.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925" name="Google Shape;925;p7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pic>
        <p:nvPicPr>
          <p:cNvPr id="926" name="Google Shape;926;p78"/>
          <p:cNvPicPr preferRelativeResize="0"/>
          <p:nvPr/>
        </p:nvPicPr>
        <p:blipFill rotWithShape="1">
          <a:blip r:embed="rId3">
            <a:alphaModFix/>
          </a:blip>
          <a:srcRect l="35705" t="24789" r="11351" b="30966"/>
          <a:stretch/>
        </p:blipFill>
        <p:spPr>
          <a:xfrm>
            <a:off x="3898712" y="1582850"/>
            <a:ext cx="2272051" cy="142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0763" y="1583150"/>
            <a:ext cx="1898774" cy="142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78"/>
          <p:cNvPicPr preferRelativeResize="0"/>
          <p:nvPr/>
        </p:nvPicPr>
        <p:blipFill rotWithShape="1">
          <a:blip r:embed="rId5">
            <a:alphaModFix/>
          </a:blip>
          <a:srcRect t="5993" b="6001"/>
          <a:stretch/>
        </p:blipFill>
        <p:spPr>
          <a:xfrm>
            <a:off x="5932588" y="3007225"/>
            <a:ext cx="2136950" cy="140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78"/>
          <p:cNvPicPr preferRelativeResize="0"/>
          <p:nvPr/>
        </p:nvPicPr>
        <p:blipFill rotWithShape="1">
          <a:blip r:embed="rId6">
            <a:alphaModFix/>
          </a:blip>
          <a:srcRect l="12996" t="14765" r="17093" b="11336"/>
          <a:stretch/>
        </p:blipFill>
        <p:spPr>
          <a:xfrm>
            <a:off x="3898713" y="3007225"/>
            <a:ext cx="2033875" cy="1407566"/>
          </a:xfrm>
          <a:prstGeom prst="rect">
            <a:avLst/>
          </a:prstGeom>
          <a:noFill/>
          <a:ln>
            <a:noFill/>
          </a:ln>
        </p:spPr>
      </p:pic>
      <p:sp>
        <p:nvSpPr>
          <p:cNvPr id="930" name="Google Shape;930;p78"/>
          <p:cNvSpPr txBox="1"/>
          <p:nvPr/>
        </p:nvSpPr>
        <p:spPr>
          <a:xfrm>
            <a:off x="3898725" y="4414800"/>
            <a:ext cx="48348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dirty="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invertebrates with hydrostatic skeletons</a:t>
            </a:r>
            <a:endParaRPr sz="1600" dirty="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8"/>
          <p:cNvSpPr txBox="1">
            <a:spLocks noGrp="1"/>
          </p:cNvSpPr>
          <p:nvPr>
            <p:ph type="body" idx="1"/>
          </p:nvPr>
        </p:nvSpPr>
        <p:spPr>
          <a:xfrm>
            <a:off x="324000" y="2160000"/>
            <a:ext cx="33366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This is called a hydrostatic skeleton.</a:t>
            </a:r>
            <a:endParaRPr>
              <a:latin typeface="Letter-join Basic 40" panose="02000505000000020003" pitchFamily="50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79"/>
          <p:cNvSpPr txBox="1">
            <a:spLocks noGrp="1"/>
          </p:cNvSpPr>
          <p:nvPr>
            <p:ph type="title" idx="4294967295"/>
          </p:nvPr>
        </p:nvSpPr>
        <p:spPr>
          <a:xfrm>
            <a:off x="324000" y="1034825"/>
            <a:ext cx="8496000" cy="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0" dirty="0">
                <a:latin typeface="Letter-join Basic 40" panose="02000505000000020003" pitchFamily="50" charset="0"/>
              </a:rPr>
              <a:t>Which of these invertebrates have hydrostatic skeletons?</a:t>
            </a:r>
            <a:endParaRPr sz="2100" b="0" dirty="0">
              <a:latin typeface="Letter-join Basic 40" panose="02000505000000020003" pitchFamily="50" charset="0"/>
            </a:endParaRPr>
          </a:p>
        </p:txBody>
      </p:sp>
      <p:sp>
        <p:nvSpPr>
          <p:cNvPr id="937" name="Google Shape;937;p7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sp>
        <p:nvSpPr>
          <p:cNvPr id="938" name="Google Shape;938;p79"/>
          <p:cNvSpPr txBox="1">
            <a:spLocks noGrp="1"/>
          </p:cNvSpPr>
          <p:nvPr>
            <p:ph type="body" idx="1"/>
          </p:nvPr>
        </p:nvSpPr>
        <p:spPr>
          <a:xfrm>
            <a:off x="1033100" y="2377200"/>
            <a:ext cx="15057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slug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939" name="Google Shape;939;p79"/>
          <p:cNvSpPr txBox="1">
            <a:spLocks noGrp="1"/>
          </p:cNvSpPr>
          <p:nvPr>
            <p:ph type="subTitle" idx="4294967295"/>
          </p:nvPr>
        </p:nvSpPr>
        <p:spPr>
          <a:xfrm>
            <a:off x="5093750" y="2292431"/>
            <a:ext cx="15141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millipede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940" name="Google Shape;940;p79"/>
          <p:cNvSpPr txBox="1">
            <a:spLocks noGrp="1"/>
          </p:cNvSpPr>
          <p:nvPr>
            <p:ph type="subTitle" idx="4294967295"/>
          </p:nvPr>
        </p:nvSpPr>
        <p:spPr>
          <a:xfrm>
            <a:off x="1033100" y="4374483"/>
            <a:ext cx="15057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ladybird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941" name="Google Shape;941;p79"/>
          <p:cNvSpPr txBox="1">
            <a:spLocks noGrp="1"/>
          </p:cNvSpPr>
          <p:nvPr>
            <p:ph type="subTitle" idx="4294967295"/>
          </p:nvPr>
        </p:nvSpPr>
        <p:spPr>
          <a:xfrm>
            <a:off x="5093750" y="4320002"/>
            <a:ext cx="15141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octopus</a:t>
            </a:r>
            <a:endParaRPr sz="2000">
              <a:latin typeface="Letter-join Basic 40" panose="02000505000000020003" pitchFamily="50" charset="0"/>
            </a:endParaRPr>
          </a:p>
        </p:txBody>
      </p:sp>
      <p:pic>
        <p:nvPicPr>
          <p:cNvPr id="942" name="Google Shape;94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3749" y="3198725"/>
            <a:ext cx="1708451" cy="1162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3" name="Google Shape;943;p79"/>
          <p:cNvGrpSpPr/>
          <p:nvPr/>
        </p:nvGrpSpPr>
        <p:grpSpPr>
          <a:xfrm>
            <a:off x="511991" y="1777250"/>
            <a:ext cx="457200" cy="457200"/>
            <a:chOff x="1020916" y="1442088"/>
            <a:chExt cx="457200" cy="457200"/>
          </a:xfrm>
        </p:grpSpPr>
        <p:pic>
          <p:nvPicPr>
            <p:cNvPr id="944" name="Google Shape;944;p7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5" name="Google Shape;945;p7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46" name="Google Shape;946;p79"/>
          <p:cNvGrpSpPr/>
          <p:nvPr/>
        </p:nvGrpSpPr>
        <p:grpSpPr>
          <a:xfrm>
            <a:off x="4595391" y="1716759"/>
            <a:ext cx="457200" cy="457200"/>
            <a:chOff x="1020916" y="1442088"/>
            <a:chExt cx="457200" cy="457200"/>
          </a:xfrm>
        </p:grpSpPr>
        <p:pic>
          <p:nvPicPr>
            <p:cNvPr id="947" name="Google Shape;947;p7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8" name="Google Shape;948;p7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49" name="Google Shape;949;p79"/>
          <p:cNvGrpSpPr/>
          <p:nvPr/>
        </p:nvGrpSpPr>
        <p:grpSpPr>
          <a:xfrm>
            <a:off x="511991" y="3637394"/>
            <a:ext cx="457200" cy="457200"/>
            <a:chOff x="1020916" y="1442088"/>
            <a:chExt cx="457200" cy="457200"/>
          </a:xfrm>
        </p:grpSpPr>
        <p:pic>
          <p:nvPicPr>
            <p:cNvPr id="950" name="Google Shape;950;p7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1" name="Google Shape;951;p7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52" name="Google Shape;952;p79"/>
          <p:cNvGrpSpPr/>
          <p:nvPr/>
        </p:nvGrpSpPr>
        <p:grpSpPr>
          <a:xfrm>
            <a:off x="4571991" y="3580303"/>
            <a:ext cx="457200" cy="457200"/>
            <a:chOff x="1020916" y="1442088"/>
            <a:chExt cx="457200" cy="457200"/>
          </a:xfrm>
        </p:grpSpPr>
        <p:pic>
          <p:nvPicPr>
            <p:cNvPr id="953" name="Google Shape;953;p7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4" name="Google Shape;954;p7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55" name="Google Shape;955;p79"/>
          <p:cNvPicPr preferRelativeResize="0"/>
          <p:nvPr/>
        </p:nvPicPr>
        <p:blipFill rotWithShape="1">
          <a:blip r:embed="rId5">
            <a:alphaModFix/>
          </a:blip>
          <a:srcRect t="26583" b="22461"/>
          <a:stretch/>
        </p:blipFill>
        <p:spPr>
          <a:xfrm>
            <a:off x="1033100" y="1620000"/>
            <a:ext cx="2008995" cy="77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79"/>
          <p:cNvPicPr preferRelativeResize="0"/>
          <p:nvPr/>
        </p:nvPicPr>
        <p:blipFill rotWithShape="1">
          <a:blip r:embed="rId6">
            <a:alphaModFix/>
          </a:blip>
          <a:srcRect t="17354" b="27603"/>
          <a:stretch/>
        </p:blipFill>
        <p:spPr>
          <a:xfrm>
            <a:off x="5093738" y="1559500"/>
            <a:ext cx="2489066" cy="77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79"/>
          <p:cNvPicPr preferRelativeResize="0"/>
          <p:nvPr/>
        </p:nvPicPr>
        <p:blipFill rotWithShape="1">
          <a:blip r:embed="rId7">
            <a:alphaModFix/>
          </a:blip>
          <a:srcRect l="25205" t="19762"/>
          <a:stretch/>
        </p:blipFill>
        <p:spPr>
          <a:xfrm>
            <a:off x="1033111" y="3210250"/>
            <a:ext cx="1626138" cy="116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8" name="Google Shape;958;p7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71608" y="19726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p7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66758" y="38186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4" name="Google Shape;964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000" y="3077000"/>
            <a:ext cx="4499999" cy="14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5" name="Google Shape;96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0000" y="1457000"/>
            <a:ext cx="4499999" cy="14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80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5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</a:rPr>
              <a:t>Some animals can be difficult to </a:t>
            </a:r>
            <a:r>
              <a:rPr lang="en-GB" sz="1900" b="1">
                <a:latin typeface="Letter-join Basic 40" panose="02000505000000020003" pitchFamily="50" charset="0"/>
              </a:rPr>
              <a:t>classify </a:t>
            </a:r>
            <a:r>
              <a:rPr lang="en-GB" sz="1900">
                <a:latin typeface="Letter-join Basic 40" panose="02000505000000020003" pitchFamily="50" charset="0"/>
              </a:rPr>
              <a:t>into the </a:t>
            </a:r>
            <a:r>
              <a:rPr lang="en-GB" sz="1900" b="1">
                <a:latin typeface="Letter-join Basic 40" panose="02000505000000020003" pitchFamily="50" charset="0"/>
              </a:rPr>
              <a:t>vertebrate </a:t>
            </a:r>
            <a:r>
              <a:rPr lang="en-GB" sz="1900">
                <a:latin typeface="Letter-join Basic 40" panose="02000505000000020003" pitchFamily="50" charset="0"/>
              </a:rPr>
              <a:t>or </a:t>
            </a:r>
            <a:r>
              <a:rPr lang="en-GB" sz="1900" b="1">
                <a:latin typeface="Letter-join Basic 40" panose="02000505000000020003" pitchFamily="50" charset="0"/>
              </a:rPr>
              <a:t>invertebrate </a:t>
            </a:r>
            <a:r>
              <a:rPr lang="en-GB" sz="1900">
                <a:latin typeface="Letter-join Basic 40" panose="02000505000000020003" pitchFamily="50" charset="0"/>
              </a:rPr>
              <a:t>group because of the way they look.</a:t>
            </a:r>
            <a:endParaRPr sz="1900">
              <a:latin typeface="Letter-join Basic 40" panose="02000505000000020003" pitchFamily="50" charset="0"/>
            </a:endParaRPr>
          </a:p>
        </p:txBody>
      </p:sp>
      <p:sp>
        <p:nvSpPr>
          <p:cNvPr id="967" name="Google Shape;967;p8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pic>
        <p:nvPicPr>
          <p:cNvPr id="968" name="Google Shape;968;p80"/>
          <p:cNvPicPr preferRelativeResize="0"/>
          <p:nvPr/>
        </p:nvPicPr>
        <p:blipFill rotWithShape="1">
          <a:blip r:embed="rId4">
            <a:alphaModFix/>
          </a:blip>
          <a:srcRect t="36594" r="23646" b="8632"/>
          <a:stretch/>
        </p:blipFill>
        <p:spPr>
          <a:xfrm>
            <a:off x="297625" y="1519200"/>
            <a:ext cx="2774374" cy="1324849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80"/>
          <p:cNvSpPr txBox="1"/>
          <p:nvPr/>
        </p:nvSpPr>
        <p:spPr>
          <a:xfrm>
            <a:off x="297625" y="2844050"/>
            <a:ext cx="1003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tortoise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970" name="Google Shape;970;p80"/>
          <p:cNvPicPr preferRelativeResize="0"/>
          <p:nvPr/>
        </p:nvPicPr>
        <p:blipFill rotWithShape="1">
          <a:blip r:embed="rId5">
            <a:alphaModFix/>
          </a:blip>
          <a:srcRect t="17307" r="13081"/>
          <a:stretch/>
        </p:blipFill>
        <p:spPr>
          <a:xfrm>
            <a:off x="297622" y="3185325"/>
            <a:ext cx="2079904" cy="1324849"/>
          </a:xfrm>
          <a:prstGeom prst="rect">
            <a:avLst/>
          </a:prstGeom>
          <a:noFill/>
          <a:ln>
            <a:noFill/>
          </a:ln>
        </p:spPr>
      </p:pic>
      <p:sp>
        <p:nvSpPr>
          <p:cNvPr id="971" name="Google Shape;971;p80"/>
          <p:cNvSpPr txBox="1"/>
          <p:nvPr/>
        </p:nvSpPr>
        <p:spPr>
          <a:xfrm>
            <a:off x="297625" y="4470325"/>
            <a:ext cx="1003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crab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80"/>
          <p:cNvSpPr txBox="1">
            <a:spLocks noGrp="1"/>
          </p:cNvSpPr>
          <p:nvPr>
            <p:ph type="body" idx="1"/>
          </p:nvPr>
        </p:nvSpPr>
        <p:spPr>
          <a:xfrm>
            <a:off x="4447325" y="1507575"/>
            <a:ext cx="4372800" cy="98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</a:rPr>
              <a:t>These animals both have hard shells on their backs. I think they are both invertebrates with exoskeletons.</a:t>
            </a:r>
            <a:endParaRPr sz="1900">
              <a:latin typeface="Letter-join Basic 40" panose="02000505000000020003" pitchFamily="50" charset="0"/>
            </a:endParaRPr>
          </a:p>
        </p:txBody>
      </p:sp>
      <p:sp>
        <p:nvSpPr>
          <p:cNvPr id="973" name="Google Shape;973;p80"/>
          <p:cNvSpPr txBox="1">
            <a:spLocks noGrp="1"/>
          </p:cNvSpPr>
          <p:nvPr>
            <p:ph type="body" idx="1"/>
          </p:nvPr>
        </p:nvSpPr>
        <p:spPr>
          <a:xfrm>
            <a:off x="4425300" y="3163688"/>
            <a:ext cx="4289400" cy="98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</a:rPr>
              <a:t>The tortoise is a reptile, which is a vertebrate, so I think the crab is too. Its hard shell is its backbone.</a:t>
            </a:r>
            <a:endParaRPr sz="1900">
              <a:latin typeface="Letter-join Basic 40" panose="02000505000000020003" pitchFamily="50" charset="0"/>
            </a:endParaRPr>
          </a:p>
        </p:txBody>
      </p:sp>
      <p:sp>
        <p:nvSpPr>
          <p:cNvPr id="974" name="Google Shape;974;p80"/>
          <p:cNvSpPr txBox="1">
            <a:spLocks noGrp="1"/>
          </p:cNvSpPr>
          <p:nvPr>
            <p:ph type="body" idx="1"/>
          </p:nvPr>
        </p:nvSpPr>
        <p:spPr>
          <a:xfrm>
            <a:off x="5865775" y="4448700"/>
            <a:ext cx="26706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>
                <a:latin typeface="Letter-join Basic 40" panose="02000505000000020003" pitchFamily="50" charset="0"/>
              </a:rPr>
              <a:t>What do you think?</a:t>
            </a:r>
            <a:endParaRPr sz="2100">
              <a:latin typeface="Letter-join Basic 40" panose="02000505000000020003" pitchFamily="50" charset="0"/>
            </a:endParaRPr>
          </a:p>
        </p:txBody>
      </p:sp>
      <p:pic>
        <p:nvPicPr>
          <p:cNvPr id="975" name="Google Shape;975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490112" y="2045313"/>
            <a:ext cx="777201" cy="84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369612" y="3672200"/>
            <a:ext cx="788350" cy="772663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80"/>
          <p:cNvSpPr txBox="1"/>
          <p:nvPr/>
        </p:nvSpPr>
        <p:spPr>
          <a:xfrm>
            <a:off x="3516575" y="4448700"/>
            <a:ext cx="1003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Jacob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80"/>
          <p:cNvSpPr txBox="1"/>
          <p:nvPr/>
        </p:nvSpPr>
        <p:spPr>
          <a:xfrm>
            <a:off x="3563700" y="2913338"/>
            <a:ext cx="1003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Izzy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81"/>
          <p:cNvSpPr txBox="1">
            <a:spLocks noGrp="1"/>
          </p:cNvSpPr>
          <p:nvPr>
            <p:ph type="body" idx="1"/>
          </p:nvPr>
        </p:nvSpPr>
        <p:spPr>
          <a:xfrm>
            <a:off x="4387900" y="1164050"/>
            <a:ext cx="4432200" cy="121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tortoise is a reptile. It has a spine and an internal skeleton, so it is a </a:t>
            </a:r>
            <a:r>
              <a:rPr lang="en-GB" b="1">
                <a:latin typeface="Letter-join Basic 40" panose="02000505000000020003" pitchFamily="50" charset="0"/>
              </a:rPr>
              <a:t>vertebrate</a:t>
            </a:r>
            <a:r>
              <a:rPr lang="en-GB">
                <a:latin typeface="Letter-join Basic 40" panose="02000505000000020003" pitchFamily="50" charset="0"/>
              </a:rPr>
              <a:t>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984" name="Google Shape;984;p8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pic>
        <p:nvPicPr>
          <p:cNvPr id="985" name="Google Shape;985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5" y="2375300"/>
            <a:ext cx="1469875" cy="2195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6" name="Google Shape;986;p81"/>
          <p:cNvPicPr preferRelativeResize="0"/>
          <p:nvPr/>
        </p:nvPicPr>
        <p:blipFill rotWithShape="1">
          <a:blip r:embed="rId4">
            <a:alphaModFix/>
          </a:blip>
          <a:srcRect t="36594" r="23646" b="8632"/>
          <a:stretch/>
        </p:blipFill>
        <p:spPr>
          <a:xfrm>
            <a:off x="6134650" y="2375300"/>
            <a:ext cx="2505574" cy="1196481"/>
          </a:xfrm>
          <a:prstGeom prst="rect">
            <a:avLst/>
          </a:prstGeom>
          <a:noFill/>
          <a:ln>
            <a:noFill/>
          </a:ln>
        </p:spPr>
      </p:pic>
      <p:sp>
        <p:nvSpPr>
          <p:cNvPr id="987" name="Google Shape;987;p81"/>
          <p:cNvSpPr txBox="1"/>
          <p:nvPr/>
        </p:nvSpPr>
        <p:spPr>
          <a:xfrm>
            <a:off x="6134650" y="3594150"/>
            <a:ext cx="1003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tortoise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81"/>
          <p:cNvSpPr txBox="1"/>
          <p:nvPr/>
        </p:nvSpPr>
        <p:spPr>
          <a:xfrm>
            <a:off x="4572000" y="4570675"/>
            <a:ext cx="2201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tortoise skeleton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81"/>
          <p:cNvSpPr txBox="1">
            <a:spLocks noGrp="1"/>
          </p:cNvSpPr>
          <p:nvPr>
            <p:ph type="body" idx="1"/>
          </p:nvPr>
        </p:nvSpPr>
        <p:spPr>
          <a:xfrm>
            <a:off x="398100" y="1164050"/>
            <a:ext cx="3576300" cy="15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crab’s shell is part of its exoskeleton. It has no internal skeleton. It is an </a:t>
            </a:r>
            <a:r>
              <a:rPr lang="en-GB" b="1">
                <a:latin typeface="Letter-join Basic 40" panose="02000505000000020003" pitchFamily="50" charset="0"/>
              </a:rPr>
              <a:t>invertebrate</a:t>
            </a:r>
            <a:r>
              <a:rPr lang="en-GB">
                <a:latin typeface="Letter-join Basic 40" panose="02000505000000020003" pitchFamily="50" charset="0"/>
              </a:rPr>
              <a:t>.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990" name="Google Shape;990;p81"/>
          <p:cNvPicPr preferRelativeResize="0"/>
          <p:nvPr/>
        </p:nvPicPr>
        <p:blipFill rotWithShape="1">
          <a:blip r:embed="rId5">
            <a:alphaModFix/>
          </a:blip>
          <a:srcRect t="17307" r="13081"/>
          <a:stretch/>
        </p:blipFill>
        <p:spPr>
          <a:xfrm>
            <a:off x="864026" y="2674988"/>
            <a:ext cx="2505581" cy="15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1" name="Google Shape;991;p81"/>
          <p:cNvSpPr txBox="1"/>
          <p:nvPr/>
        </p:nvSpPr>
        <p:spPr>
          <a:xfrm>
            <a:off x="864025" y="4268800"/>
            <a:ext cx="1003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crab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82"/>
          <p:cNvSpPr txBox="1">
            <a:spLocks noGrp="1"/>
          </p:cNvSpPr>
          <p:nvPr>
            <p:ph type="body" idx="1"/>
          </p:nvPr>
        </p:nvSpPr>
        <p:spPr>
          <a:xfrm>
            <a:off x="5411050" y="4422275"/>
            <a:ext cx="2697900" cy="4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What do you think?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997" name="Google Shape;997;p8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Vertebrates and invertebrates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998" name="Google Shape;99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333" y="2700001"/>
            <a:ext cx="4985267" cy="1557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050" y="722650"/>
            <a:ext cx="4985277" cy="179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82"/>
          <p:cNvSpPr txBox="1">
            <a:spLocks noGrp="1"/>
          </p:cNvSpPr>
          <p:nvPr>
            <p:ph type="body" idx="1"/>
          </p:nvPr>
        </p:nvSpPr>
        <p:spPr>
          <a:xfrm>
            <a:off x="1240100" y="778674"/>
            <a:ext cx="4751700" cy="138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</a:rPr>
              <a:t>These animals are both very bendy and neither of them has arms or legs. I think they both have bodies filled with fluid rather than an internal skeleton.</a:t>
            </a:r>
            <a:endParaRPr sz="1900">
              <a:latin typeface="Letter-join Basic 40" panose="02000505000000020003" pitchFamily="50" charset="0"/>
            </a:endParaRPr>
          </a:p>
        </p:txBody>
      </p:sp>
      <p:sp>
        <p:nvSpPr>
          <p:cNvPr id="1001" name="Google Shape;1001;p82"/>
          <p:cNvSpPr txBox="1">
            <a:spLocks noGrp="1"/>
          </p:cNvSpPr>
          <p:nvPr>
            <p:ph type="body" idx="1"/>
          </p:nvPr>
        </p:nvSpPr>
        <p:spPr>
          <a:xfrm>
            <a:off x="1728989" y="2796037"/>
            <a:ext cx="4751700" cy="109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</a:rPr>
              <a:t>I know the snake is a reptile so it must be a vertebrate. I think they are both vertebrates.</a:t>
            </a:r>
            <a:endParaRPr sz="1900">
              <a:latin typeface="Letter-join Basic 40" panose="02000505000000020003" pitchFamily="50" charset="0"/>
            </a:endParaRPr>
          </a:p>
        </p:txBody>
      </p:sp>
      <p:pic>
        <p:nvPicPr>
          <p:cNvPr id="1002" name="Google Shape;100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16800" y="1163925"/>
            <a:ext cx="1684800" cy="12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677" y="1687539"/>
            <a:ext cx="623350" cy="116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4" name="Google Shape;1004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8600" y="3476524"/>
            <a:ext cx="710350" cy="1198471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82"/>
          <p:cNvSpPr txBox="1"/>
          <p:nvPr/>
        </p:nvSpPr>
        <p:spPr>
          <a:xfrm>
            <a:off x="324000" y="2811075"/>
            <a:ext cx="1003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Aisha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82"/>
          <p:cNvSpPr txBox="1"/>
          <p:nvPr/>
        </p:nvSpPr>
        <p:spPr>
          <a:xfrm>
            <a:off x="1468950" y="4440275"/>
            <a:ext cx="1003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Laura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82"/>
          <p:cNvSpPr txBox="1"/>
          <p:nvPr/>
        </p:nvSpPr>
        <p:spPr>
          <a:xfrm>
            <a:off x="6616800" y="2385900"/>
            <a:ext cx="1254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earthworm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008" name="Google Shape;1008;p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40973" y="2920103"/>
            <a:ext cx="1985603" cy="84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82"/>
          <p:cNvSpPr txBox="1"/>
          <p:nvPr/>
        </p:nvSpPr>
        <p:spPr>
          <a:xfrm>
            <a:off x="6740975" y="3762425"/>
            <a:ext cx="1254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snake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p83"/>
          <p:cNvSpPr txBox="1">
            <a:spLocks noGrp="1"/>
          </p:cNvSpPr>
          <p:nvPr>
            <p:ph type="body" idx="1"/>
          </p:nvPr>
        </p:nvSpPr>
        <p:spPr>
          <a:xfrm>
            <a:off x="4688700" y="1067600"/>
            <a:ext cx="4131300" cy="121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earthworm has no internal skeleton, so it is an </a:t>
            </a:r>
            <a:r>
              <a:rPr lang="en-GB" b="1">
                <a:latin typeface="Letter-join Basic 40" panose="02000505000000020003" pitchFamily="50" charset="0"/>
              </a:rPr>
              <a:t>invertebrate</a:t>
            </a:r>
            <a:r>
              <a:rPr lang="en-GB">
                <a:latin typeface="Letter-join Basic 40" panose="02000505000000020003" pitchFamily="50" charset="0"/>
              </a:rPr>
              <a:t>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015" name="Google Shape;1015;p83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sp>
        <p:nvSpPr>
          <p:cNvPr id="1016" name="Google Shape;1016;p83"/>
          <p:cNvSpPr txBox="1"/>
          <p:nvPr/>
        </p:nvSpPr>
        <p:spPr>
          <a:xfrm>
            <a:off x="4694250" y="4448700"/>
            <a:ext cx="2201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earthworm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83"/>
          <p:cNvSpPr txBox="1">
            <a:spLocks noGrp="1"/>
          </p:cNvSpPr>
          <p:nvPr>
            <p:ph type="body" idx="1"/>
          </p:nvPr>
        </p:nvSpPr>
        <p:spPr>
          <a:xfrm>
            <a:off x="424275" y="1080000"/>
            <a:ext cx="3576300" cy="15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snake is a reptile. It has a spine and an internal skeleton, so it is a </a:t>
            </a:r>
            <a:r>
              <a:rPr lang="en-GB" b="1">
                <a:latin typeface="Letter-join Basic 40" panose="02000505000000020003" pitchFamily="50" charset="0"/>
              </a:rPr>
              <a:t>vertebrate</a:t>
            </a:r>
            <a:r>
              <a:rPr lang="en-GB">
                <a:latin typeface="Letter-join Basic 40" panose="02000505000000020003" pitchFamily="50" charset="0"/>
              </a:rPr>
              <a:t>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018" name="Google Shape;1018;p83"/>
          <p:cNvSpPr txBox="1"/>
          <p:nvPr/>
        </p:nvSpPr>
        <p:spPr>
          <a:xfrm>
            <a:off x="424275" y="4461100"/>
            <a:ext cx="22011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snake skeleton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019" name="Google Shape;101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4250" y="2459475"/>
            <a:ext cx="2652301" cy="198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279" y="2676000"/>
            <a:ext cx="3149747" cy="181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84"/>
          <p:cNvSpPr txBox="1">
            <a:spLocks noGrp="1"/>
          </p:cNvSpPr>
          <p:nvPr>
            <p:ph type="title"/>
          </p:nvPr>
        </p:nvSpPr>
        <p:spPr>
          <a:xfrm>
            <a:off x="324000" y="8351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Which of these animals are vertebrates?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026" name="Google Shape;1026;p84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Vertebrates and invertebrates</a:t>
            </a:r>
            <a:endParaRPr/>
          </a:p>
        </p:txBody>
      </p:sp>
      <p:sp>
        <p:nvSpPr>
          <p:cNvPr id="1027" name="Google Shape;1027;p84"/>
          <p:cNvSpPr txBox="1"/>
          <p:nvPr/>
        </p:nvSpPr>
        <p:spPr>
          <a:xfrm>
            <a:off x="961800" y="3703800"/>
            <a:ext cx="14460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garden snail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28" name="Google Shape;1028;p84"/>
          <p:cNvSpPr txBox="1"/>
          <p:nvPr/>
        </p:nvSpPr>
        <p:spPr>
          <a:xfrm>
            <a:off x="3682200" y="3703800"/>
            <a:ext cx="1779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horseshoe crab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29" name="Google Shape;1029;p84"/>
          <p:cNvSpPr txBox="1"/>
          <p:nvPr/>
        </p:nvSpPr>
        <p:spPr>
          <a:xfrm>
            <a:off x="7212375" y="3703800"/>
            <a:ext cx="7350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adder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030" name="Google Shape;1030;p84"/>
          <p:cNvPicPr preferRelativeResize="0"/>
          <p:nvPr/>
        </p:nvPicPr>
        <p:blipFill rotWithShape="1">
          <a:blip r:embed="rId3">
            <a:alphaModFix/>
          </a:blip>
          <a:srcRect l="11298" t="10249" r="6288" b="19736"/>
          <a:stretch/>
        </p:blipFill>
        <p:spPr>
          <a:xfrm>
            <a:off x="551763" y="2395575"/>
            <a:ext cx="2266074" cy="125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7205" y="2395575"/>
            <a:ext cx="1989603" cy="125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36503" y="2395575"/>
            <a:ext cx="1886739" cy="1254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59208" y="1911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p8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74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Sam has classified some animals into vertebrates and invertebrates, but she has made some mistakes.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1039" name="Google Shape;1039;p85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pic>
        <p:nvPicPr>
          <p:cNvPr id="1040" name="Google Shape;1040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102700" y="1288850"/>
            <a:ext cx="788350" cy="871162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85"/>
          <p:cNvSpPr txBox="1"/>
          <p:nvPr/>
        </p:nvSpPr>
        <p:spPr>
          <a:xfrm>
            <a:off x="8218775" y="2176775"/>
            <a:ext cx="556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Sam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85"/>
          <p:cNvSpPr txBox="1">
            <a:spLocks noGrp="1"/>
          </p:cNvSpPr>
          <p:nvPr>
            <p:ph type="body" idx="1"/>
          </p:nvPr>
        </p:nvSpPr>
        <p:spPr>
          <a:xfrm>
            <a:off x="324000" y="1567175"/>
            <a:ext cx="8237700" cy="74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GB" dirty="0">
                <a:latin typeface="Letter-join Basic 40" panose="02000505000000020003" pitchFamily="50" charset="0"/>
              </a:rPr>
              <a:t>Spot her mistakes.</a:t>
            </a:r>
            <a:endParaRPr dirty="0">
              <a:latin typeface="Letter-join Basic 40" panose="02000505000000020003" pitchFamily="50" charset="0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GB" dirty="0">
                <a:latin typeface="Letter-join Basic 40" panose="02000505000000020003" pitchFamily="50" charset="0"/>
              </a:rPr>
              <a:t>Explain why she might have made each mistake.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1043" name="Google Shape;1043;p85"/>
          <p:cNvSpPr/>
          <p:nvPr/>
        </p:nvSpPr>
        <p:spPr>
          <a:xfrm>
            <a:off x="714300" y="2375050"/>
            <a:ext cx="3681900" cy="22905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85"/>
          <p:cNvSpPr/>
          <p:nvPr/>
        </p:nvSpPr>
        <p:spPr>
          <a:xfrm>
            <a:off x="4572000" y="2375050"/>
            <a:ext cx="3681900" cy="22905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85"/>
          <p:cNvSpPr txBox="1"/>
          <p:nvPr/>
        </p:nvSpPr>
        <p:spPr>
          <a:xfrm>
            <a:off x="1926263" y="2447225"/>
            <a:ext cx="16089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 dirty="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vertebrates</a:t>
            </a:r>
            <a:endParaRPr sz="1700" dirty="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85"/>
          <p:cNvSpPr txBox="1"/>
          <p:nvPr/>
        </p:nvSpPr>
        <p:spPr>
          <a:xfrm>
            <a:off x="5636100" y="2477475"/>
            <a:ext cx="17007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invertebrates</a:t>
            </a:r>
            <a:endParaRPr sz="17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85"/>
          <p:cNvSpPr txBox="1"/>
          <p:nvPr/>
        </p:nvSpPr>
        <p:spPr>
          <a:xfrm>
            <a:off x="960575" y="3780000"/>
            <a:ext cx="706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dirty="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turtle</a:t>
            </a:r>
            <a:endParaRPr sz="1600" dirty="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85"/>
          <p:cNvSpPr txBox="1"/>
          <p:nvPr/>
        </p:nvSpPr>
        <p:spPr>
          <a:xfrm>
            <a:off x="1926263" y="4371900"/>
            <a:ext cx="706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shark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85"/>
          <p:cNvSpPr txBox="1"/>
          <p:nvPr/>
        </p:nvSpPr>
        <p:spPr>
          <a:xfrm>
            <a:off x="3162000" y="3594150"/>
            <a:ext cx="871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lobster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85"/>
          <p:cNvSpPr txBox="1"/>
          <p:nvPr/>
        </p:nvSpPr>
        <p:spPr>
          <a:xfrm>
            <a:off x="4752413" y="3668063"/>
            <a:ext cx="706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eel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85"/>
          <p:cNvSpPr txBox="1"/>
          <p:nvPr/>
        </p:nvSpPr>
        <p:spPr>
          <a:xfrm>
            <a:off x="5868175" y="4235700"/>
            <a:ext cx="7065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worm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85"/>
          <p:cNvSpPr txBox="1"/>
          <p:nvPr/>
        </p:nvSpPr>
        <p:spPr>
          <a:xfrm>
            <a:off x="7123500" y="3594150"/>
            <a:ext cx="871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spider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053" name="Google Shape;1053;p85"/>
          <p:cNvPicPr preferRelativeResize="0"/>
          <p:nvPr/>
        </p:nvPicPr>
        <p:blipFill rotWithShape="1">
          <a:blip r:embed="rId4">
            <a:alphaModFix/>
          </a:blip>
          <a:srcRect l="39545" t="48167" r="12751"/>
          <a:stretch/>
        </p:blipFill>
        <p:spPr>
          <a:xfrm>
            <a:off x="938417" y="3003761"/>
            <a:ext cx="1028330" cy="74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85"/>
          <p:cNvPicPr preferRelativeResize="0"/>
          <p:nvPr/>
        </p:nvPicPr>
        <p:blipFill rotWithShape="1">
          <a:blip r:embed="rId5">
            <a:alphaModFix/>
          </a:blip>
          <a:srcRect l="9411" r="17803" b="35325"/>
          <a:stretch/>
        </p:blipFill>
        <p:spPr>
          <a:xfrm>
            <a:off x="1926275" y="3688075"/>
            <a:ext cx="1161562" cy="68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85"/>
          <p:cNvPicPr preferRelativeResize="0"/>
          <p:nvPr/>
        </p:nvPicPr>
        <p:blipFill rotWithShape="1">
          <a:blip r:embed="rId6">
            <a:alphaModFix/>
          </a:blip>
          <a:srcRect l="4525" t="11790" r="2735" b="13959"/>
          <a:stretch/>
        </p:blipFill>
        <p:spPr>
          <a:xfrm>
            <a:off x="2710447" y="2926725"/>
            <a:ext cx="1281127" cy="68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85"/>
          <p:cNvPicPr preferRelativeResize="0"/>
          <p:nvPr/>
        </p:nvPicPr>
        <p:blipFill rotWithShape="1">
          <a:blip r:embed="rId7">
            <a:alphaModFix/>
          </a:blip>
          <a:srcRect t="23011" r="12579"/>
          <a:stretch/>
        </p:blipFill>
        <p:spPr>
          <a:xfrm>
            <a:off x="4746071" y="3064315"/>
            <a:ext cx="1028326" cy="603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85"/>
          <p:cNvPicPr preferRelativeResize="0"/>
          <p:nvPr/>
        </p:nvPicPr>
        <p:blipFill rotWithShape="1">
          <a:blip r:embed="rId8">
            <a:alphaModFix/>
          </a:blip>
          <a:srcRect l="15618" t="24969" r="17523" b="19283"/>
          <a:stretch/>
        </p:blipFill>
        <p:spPr>
          <a:xfrm>
            <a:off x="5868176" y="3620625"/>
            <a:ext cx="1161549" cy="634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85"/>
          <p:cNvPicPr preferRelativeResize="0"/>
          <p:nvPr/>
        </p:nvPicPr>
        <p:blipFill rotWithShape="1">
          <a:blip r:embed="rId9">
            <a:alphaModFix/>
          </a:blip>
          <a:srcRect l="17871" r="31400"/>
          <a:stretch/>
        </p:blipFill>
        <p:spPr>
          <a:xfrm>
            <a:off x="7123500" y="2749475"/>
            <a:ext cx="663907" cy="871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86"/>
          <p:cNvSpPr txBox="1">
            <a:spLocks noGrp="1"/>
          </p:cNvSpPr>
          <p:nvPr>
            <p:ph type="body" idx="1"/>
          </p:nvPr>
        </p:nvSpPr>
        <p:spPr>
          <a:xfrm>
            <a:off x="324000" y="642350"/>
            <a:ext cx="8237700" cy="76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GB">
                <a:latin typeface="Letter-join Basic 40" panose="02000505000000020003" pitchFamily="50" charset="0"/>
              </a:rPr>
              <a:t>Spot Sam’s mistakes.</a:t>
            </a:r>
            <a:endParaRPr>
              <a:latin typeface="Letter-join Basic 40" panose="02000505000000020003" pitchFamily="50" charset="0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-GB">
                <a:latin typeface="Letter-join Basic 40" panose="02000505000000020003" pitchFamily="50" charset="0"/>
              </a:rPr>
              <a:t>Explain why she might have made each mistake.</a:t>
            </a:r>
            <a:endParaRPr>
              <a:latin typeface="Letter-join Basic 40" panose="02000505000000020003" pitchFamily="50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Letter-join Basic 40" panose="02000505000000020003" pitchFamily="50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064" name="Google Shape;1064;p86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Vertebrates and invertebrates</a:t>
            </a:r>
            <a:endParaRPr/>
          </a:p>
        </p:txBody>
      </p:sp>
      <p:pic>
        <p:nvPicPr>
          <p:cNvPr id="1065" name="Google Shape;1065;p86"/>
          <p:cNvPicPr preferRelativeResize="0"/>
          <p:nvPr/>
        </p:nvPicPr>
        <p:blipFill rotWithShape="1">
          <a:blip r:embed="rId3">
            <a:alphaModFix/>
          </a:blip>
          <a:srcRect l="4525" t="11790" r="2735" b="13959"/>
          <a:stretch/>
        </p:blipFill>
        <p:spPr>
          <a:xfrm>
            <a:off x="403677" y="1582525"/>
            <a:ext cx="2253400" cy="120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86"/>
          <p:cNvPicPr preferRelativeResize="0"/>
          <p:nvPr/>
        </p:nvPicPr>
        <p:blipFill rotWithShape="1">
          <a:blip r:embed="rId4">
            <a:alphaModFix/>
          </a:blip>
          <a:srcRect t="23011" r="12579"/>
          <a:stretch/>
        </p:blipFill>
        <p:spPr>
          <a:xfrm>
            <a:off x="403679" y="3176337"/>
            <a:ext cx="2253400" cy="1323015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86"/>
          <p:cNvSpPr txBox="1">
            <a:spLocks noGrp="1"/>
          </p:cNvSpPr>
          <p:nvPr>
            <p:ph type="body" idx="1"/>
          </p:nvPr>
        </p:nvSpPr>
        <p:spPr>
          <a:xfrm>
            <a:off x="2732725" y="1518400"/>
            <a:ext cx="6170400" cy="142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The lobster should be with the invertebrates because it has no spine or internal skeleton. Sam might have thought its hard covering is a backbone, but it is an exoskeleton.</a:t>
            </a:r>
            <a:endParaRPr sz="2000"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068" name="Google Shape;1068;p86"/>
          <p:cNvSpPr txBox="1"/>
          <p:nvPr/>
        </p:nvSpPr>
        <p:spPr>
          <a:xfrm>
            <a:off x="403675" y="2785325"/>
            <a:ext cx="871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lobster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69" name="Google Shape;1069;p86"/>
          <p:cNvSpPr txBox="1"/>
          <p:nvPr/>
        </p:nvSpPr>
        <p:spPr>
          <a:xfrm>
            <a:off x="403675" y="4499346"/>
            <a:ext cx="706500" cy="2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eel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070" name="Google Shape;1070;p86"/>
          <p:cNvSpPr txBox="1">
            <a:spLocks noGrp="1"/>
          </p:cNvSpPr>
          <p:nvPr>
            <p:ph type="body" idx="1"/>
          </p:nvPr>
        </p:nvSpPr>
        <p:spPr>
          <a:xfrm>
            <a:off x="2732725" y="3123388"/>
            <a:ext cx="6170400" cy="142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The eel should be with the vertebrates because it is a fish, so is a vertebrate with a spine. Sam might have thought it was an invertebrate because it is very bendy and flexible like a worm.</a:t>
            </a:r>
            <a:endParaRPr sz="2000"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Google Shape;1075;p87"/>
          <p:cNvSpPr txBox="1">
            <a:spLocks noGrp="1"/>
          </p:cNvSpPr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Vertebrates and invertebrates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076" name="Google Shape;1076;p87"/>
          <p:cNvSpPr txBox="1">
            <a:spLocks noGrp="1"/>
          </p:cNvSpPr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Groups within vertebrates and invertebrates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077" name="Google Shape;1077;p87"/>
          <p:cNvSpPr txBox="1">
            <a:spLocks noGrp="1"/>
          </p:cNvSpPr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Creating classification keys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078" name="Google Shape;1078;p87"/>
          <p:cNvSpPr txBox="1">
            <a:spLocks noGrp="1"/>
          </p:cNvSpPr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How and why we group animals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079" name="Google Shape;1079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75" y="27660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88"/>
          <p:cNvSpPr txBox="1">
            <a:spLocks noGrp="1"/>
          </p:cNvSpPr>
          <p:nvPr>
            <p:ph type="body" idx="1"/>
          </p:nvPr>
        </p:nvSpPr>
        <p:spPr>
          <a:xfrm>
            <a:off x="324000" y="759375"/>
            <a:ext cx="7135200" cy="81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>
                <a:latin typeface="Letter-join Basic 40" panose="02000505000000020003" pitchFamily="50" charset="0"/>
              </a:rPr>
              <a:t>Vertebrate </a:t>
            </a:r>
            <a:r>
              <a:rPr lang="en-GB">
                <a:latin typeface="Letter-join Basic 40" panose="02000505000000020003" pitchFamily="50" charset="0"/>
              </a:rPr>
              <a:t>animals can be further divided into groups.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085" name="Google Shape;1085;p8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086" name="Google Shape;1086;p88"/>
          <p:cNvSpPr txBox="1">
            <a:spLocks noGrp="1"/>
          </p:cNvSpPr>
          <p:nvPr>
            <p:ph type="body" idx="1"/>
          </p:nvPr>
        </p:nvSpPr>
        <p:spPr>
          <a:xfrm>
            <a:off x="324000" y="1723350"/>
            <a:ext cx="8237700" cy="43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Can you remember any of the vertebrate groups?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1087" name="Google Shape;1087;p88"/>
          <p:cNvSpPr txBox="1"/>
          <p:nvPr/>
        </p:nvSpPr>
        <p:spPr>
          <a:xfrm flipH="1">
            <a:off x="1026550" y="4345750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Lucas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088" name="Google Shape;108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948726" y="2213325"/>
            <a:ext cx="1755175" cy="16748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88"/>
          <p:cNvSpPr txBox="1">
            <a:spLocks noGrp="1"/>
          </p:cNvSpPr>
          <p:nvPr>
            <p:ph type="body" idx="1"/>
          </p:nvPr>
        </p:nvSpPr>
        <p:spPr>
          <a:xfrm flipH="1">
            <a:off x="2631475" y="2431475"/>
            <a:ext cx="389700" cy="7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4500" b="1">
                <a:latin typeface="Letter-join Basic 40" panose="02000505000000020003" pitchFamily="50" charset="0"/>
              </a:rPr>
              <a:t>?</a:t>
            </a:r>
            <a:endParaRPr sz="4500" b="1">
              <a:latin typeface="Letter-join Basic 40" panose="02000505000000020003" pitchFamily="50" charset="0"/>
            </a:endParaRPr>
          </a:p>
        </p:txBody>
      </p:sp>
      <p:pic>
        <p:nvPicPr>
          <p:cNvPr id="1090" name="Google Shape;1090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026550" y="3505888"/>
            <a:ext cx="815375" cy="814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89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9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All of these animals belong to the same group except one. Can you spot which one?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096" name="Google Shape;1096;p8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pic>
        <p:nvPicPr>
          <p:cNvPr id="1097" name="Google Shape;1097;p89"/>
          <p:cNvPicPr preferRelativeResize="0"/>
          <p:nvPr/>
        </p:nvPicPr>
        <p:blipFill rotWithShape="1">
          <a:blip r:embed="rId3">
            <a:alphaModFix/>
          </a:blip>
          <a:srcRect l="9521" t="13922" r="39562" b="10577"/>
          <a:stretch/>
        </p:blipFill>
        <p:spPr>
          <a:xfrm>
            <a:off x="311125" y="1552212"/>
            <a:ext cx="1946870" cy="1923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8" name="Google Shape;1098;p89"/>
          <p:cNvPicPr preferRelativeResize="0"/>
          <p:nvPr/>
        </p:nvPicPr>
        <p:blipFill rotWithShape="1">
          <a:blip r:embed="rId4">
            <a:alphaModFix/>
          </a:blip>
          <a:srcRect l="9016" t="6354" r="14113" b="8921"/>
          <a:stretch/>
        </p:blipFill>
        <p:spPr>
          <a:xfrm>
            <a:off x="5556427" y="1552212"/>
            <a:ext cx="1163260" cy="1923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89"/>
          <p:cNvPicPr preferRelativeResize="0"/>
          <p:nvPr/>
        </p:nvPicPr>
        <p:blipFill rotWithShape="1">
          <a:blip r:embed="rId5">
            <a:alphaModFix/>
          </a:blip>
          <a:srcRect l="6220" t="7354" r="11610" b="14981"/>
          <a:stretch/>
        </p:blipFill>
        <p:spPr>
          <a:xfrm>
            <a:off x="2358003" y="1552212"/>
            <a:ext cx="3080137" cy="192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89"/>
          <p:cNvPicPr preferRelativeResize="0"/>
          <p:nvPr/>
        </p:nvPicPr>
        <p:blipFill rotWithShape="1">
          <a:blip r:embed="rId6">
            <a:alphaModFix/>
          </a:blip>
          <a:srcRect l="16013" t="19571" r="23420" b="21635"/>
          <a:stretch/>
        </p:blipFill>
        <p:spPr>
          <a:xfrm>
            <a:off x="6837980" y="1552213"/>
            <a:ext cx="1982019" cy="1923859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89"/>
          <p:cNvSpPr txBox="1"/>
          <p:nvPr/>
        </p:nvSpPr>
        <p:spPr>
          <a:xfrm flipH="1">
            <a:off x="311125" y="3476088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chaffinch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89"/>
          <p:cNvSpPr txBox="1"/>
          <p:nvPr/>
        </p:nvSpPr>
        <p:spPr>
          <a:xfrm flipH="1">
            <a:off x="2358000" y="3476088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bat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89"/>
          <p:cNvSpPr txBox="1"/>
          <p:nvPr/>
        </p:nvSpPr>
        <p:spPr>
          <a:xfrm flipH="1">
            <a:off x="5538150" y="3476088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penguin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89"/>
          <p:cNvSpPr txBox="1"/>
          <p:nvPr/>
        </p:nvSpPr>
        <p:spPr>
          <a:xfrm flipH="1">
            <a:off x="6837950" y="3476088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kingfisher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89"/>
          <p:cNvSpPr txBox="1">
            <a:spLocks noGrp="1"/>
          </p:cNvSpPr>
          <p:nvPr>
            <p:ph type="body" idx="1"/>
          </p:nvPr>
        </p:nvSpPr>
        <p:spPr>
          <a:xfrm>
            <a:off x="324000" y="397515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bat doesn’t belong in this group.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06" name="Google Shape;1106;p89"/>
          <p:cNvSpPr txBox="1">
            <a:spLocks noGrp="1"/>
          </p:cNvSpPr>
          <p:nvPr>
            <p:ph type="body" idx="1"/>
          </p:nvPr>
        </p:nvSpPr>
        <p:spPr>
          <a:xfrm>
            <a:off x="311125" y="447420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rest of these animals are birds.</a:t>
            </a:r>
            <a:endParaRPr>
              <a:latin typeface="Letter-join Basic 40" panose="02000505000000020003" pitchFamily="5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90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9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All of these animals belong to the same group except one. Can you spot which one?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12" name="Google Shape;1112;p9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113" name="Google Shape;1113;p90"/>
          <p:cNvSpPr txBox="1">
            <a:spLocks noGrp="1"/>
          </p:cNvSpPr>
          <p:nvPr>
            <p:ph type="body" idx="1"/>
          </p:nvPr>
        </p:nvSpPr>
        <p:spPr>
          <a:xfrm>
            <a:off x="324000" y="397515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shark doesn’t belong in this group.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14" name="Google Shape;1114;p90"/>
          <p:cNvSpPr txBox="1">
            <a:spLocks noGrp="1"/>
          </p:cNvSpPr>
          <p:nvPr>
            <p:ph type="body" idx="1"/>
          </p:nvPr>
        </p:nvSpPr>
        <p:spPr>
          <a:xfrm>
            <a:off x="311125" y="447420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rest of these animals are mammals.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115" name="Google Shape;1115;p90"/>
          <p:cNvPicPr preferRelativeResize="0"/>
          <p:nvPr/>
        </p:nvPicPr>
        <p:blipFill rotWithShape="1">
          <a:blip r:embed="rId3">
            <a:alphaModFix/>
          </a:blip>
          <a:srcRect l="11833" t="7355" r="21048" b="8483"/>
          <a:stretch/>
        </p:blipFill>
        <p:spPr>
          <a:xfrm>
            <a:off x="311125" y="1810755"/>
            <a:ext cx="1856031" cy="15380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90"/>
          <p:cNvSpPr txBox="1"/>
          <p:nvPr/>
        </p:nvSpPr>
        <p:spPr>
          <a:xfrm flipH="1">
            <a:off x="324000" y="3348813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bat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117" name="Google Shape;1117;p90"/>
          <p:cNvPicPr preferRelativeResize="0"/>
          <p:nvPr/>
        </p:nvPicPr>
        <p:blipFill rotWithShape="1">
          <a:blip r:embed="rId4">
            <a:alphaModFix/>
          </a:blip>
          <a:srcRect r="14581"/>
          <a:stretch/>
        </p:blipFill>
        <p:spPr>
          <a:xfrm>
            <a:off x="4307381" y="1804425"/>
            <a:ext cx="1971418" cy="15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8" name="Google Shape;1118;p90"/>
          <p:cNvPicPr preferRelativeResize="0"/>
          <p:nvPr/>
        </p:nvPicPr>
        <p:blipFill rotWithShape="1">
          <a:blip r:embed="rId5">
            <a:alphaModFix/>
          </a:blip>
          <a:srcRect l="15272" t="23594" r="21849" b="16460"/>
          <a:stretch/>
        </p:blipFill>
        <p:spPr>
          <a:xfrm>
            <a:off x="6363202" y="1810755"/>
            <a:ext cx="2420755" cy="1538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90"/>
          <p:cNvPicPr preferRelativeResize="0"/>
          <p:nvPr/>
        </p:nvPicPr>
        <p:blipFill rotWithShape="1">
          <a:blip r:embed="rId6">
            <a:alphaModFix/>
          </a:blip>
          <a:srcRect l="15340"/>
          <a:stretch/>
        </p:blipFill>
        <p:spPr>
          <a:xfrm>
            <a:off x="2251560" y="1808419"/>
            <a:ext cx="1971418" cy="1542682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90"/>
          <p:cNvSpPr txBox="1"/>
          <p:nvPr/>
        </p:nvSpPr>
        <p:spPr>
          <a:xfrm flipH="1">
            <a:off x="2251550" y="3348813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shark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90"/>
          <p:cNvSpPr txBox="1"/>
          <p:nvPr/>
        </p:nvSpPr>
        <p:spPr>
          <a:xfrm flipH="1">
            <a:off x="4307375" y="3348813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rhinoceros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22" name="Google Shape;1122;p90"/>
          <p:cNvSpPr txBox="1"/>
          <p:nvPr/>
        </p:nvSpPr>
        <p:spPr>
          <a:xfrm flipH="1">
            <a:off x="6363200" y="3348813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orca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9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049700" cy="79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All of these animals belong to the same group except one. Can you spot which one?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28" name="Google Shape;1128;p9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129" name="Google Shape;1129;p91"/>
          <p:cNvSpPr txBox="1">
            <a:spLocks noGrp="1"/>
          </p:cNvSpPr>
          <p:nvPr>
            <p:ph type="body" idx="1"/>
          </p:nvPr>
        </p:nvSpPr>
        <p:spPr>
          <a:xfrm>
            <a:off x="324000" y="397515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axolotl doesn’t belong in this group.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30" name="Google Shape;1130;p91"/>
          <p:cNvSpPr txBox="1">
            <a:spLocks noGrp="1"/>
          </p:cNvSpPr>
          <p:nvPr>
            <p:ph type="body" idx="1"/>
          </p:nvPr>
        </p:nvSpPr>
        <p:spPr>
          <a:xfrm>
            <a:off x="311125" y="447420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rest of these animals are fish.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131" name="Google Shape;1131;p91"/>
          <p:cNvPicPr preferRelativeResize="0"/>
          <p:nvPr/>
        </p:nvPicPr>
        <p:blipFill rotWithShape="1">
          <a:blip r:embed="rId3">
            <a:alphaModFix/>
          </a:blip>
          <a:srcRect l="15340"/>
          <a:stretch/>
        </p:blipFill>
        <p:spPr>
          <a:xfrm>
            <a:off x="2894012" y="1844668"/>
            <a:ext cx="1925651" cy="15068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2" name="Google Shape;1132;p91"/>
          <p:cNvSpPr txBox="1"/>
          <p:nvPr/>
        </p:nvSpPr>
        <p:spPr>
          <a:xfrm flipH="1">
            <a:off x="2894000" y="3336738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shark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133" name="Google Shape;1133;p91"/>
          <p:cNvPicPr preferRelativeResize="0"/>
          <p:nvPr/>
        </p:nvPicPr>
        <p:blipFill rotWithShape="1">
          <a:blip r:embed="rId4">
            <a:alphaModFix/>
          </a:blip>
          <a:srcRect l="14095" t="13980" r="6178" b="15233"/>
          <a:stretch/>
        </p:blipFill>
        <p:spPr>
          <a:xfrm>
            <a:off x="253825" y="1829875"/>
            <a:ext cx="2546522" cy="1506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4" name="Google Shape;1134;p91"/>
          <p:cNvPicPr preferRelativeResize="0"/>
          <p:nvPr/>
        </p:nvPicPr>
        <p:blipFill rotWithShape="1">
          <a:blip r:embed="rId5">
            <a:alphaModFix/>
          </a:blip>
          <a:srcRect t="11816" r="10055"/>
          <a:stretch/>
        </p:blipFill>
        <p:spPr>
          <a:xfrm>
            <a:off x="4913310" y="1844678"/>
            <a:ext cx="2305541" cy="150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5" name="Google Shape;1135;p91"/>
          <p:cNvPicPr preferRelativeResize="0"/>
          <p:nvPr/>
        </p:nvPicPr>
        <p:blipFill rotWithShape="1">
          <a:blip r:embed="rId6">
            <a:alphaModFix/>
          </a:blip>
          <a:srcRect l="18203" t="6590" r="15958" b="13817"/>
          <a:stretch/>
        </p:blipFill>
        <p:spPr>
          <a:xfrm>
            <a:off x="7312487" y="1863330"/>
            <a:ext cx="1645686" cy="1492133"/>
          </a:xfrm>
          <a:prstGeom prst="rect">
            <a:avLst/>
          </a:prstGeom>
          <a:noFill/>
          <a:ln>
            <a:noFill/>
          </a:ln>
        </p:spPr>
      </p:pic>
      <p:sp>
        <p:nvSpPr>
          <p:cNvPr id="1136" name="Google Shape;1136;p91"/>
          <p:cNvSpPr txBox="1"/>
          <p:nvPr/>
        </p:nvSpPr>
        <p:spPr>
          <a:xfrm flipH="1">
            <a:off x="253825" y="3336738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tang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91"/>
          <p:cNvSpPr txBox="1"/>
          <p:nvPr/>
        </p:nvSpPr>
        <p:spPr>
          <a:xfrm flipH="1">
            <a:off x="7312475" y="3336738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axolotl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91"/>
          <p:cNvSpPr txBox="1"/>
          <p:nvPr/>
        </p:nvSpPr>
        <p:spPr>
          <a:xfrm flipH="1">
            <a:off x="4913325" y="3336738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eel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92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9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All of these animals belong to the same group except one. Can you spot which one?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44" name="Google Shape;1144;p9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145" name="Google Shape;1145;p92"/>
          <p:cNvSpPr txBox="1">
            <a:spLocks noGrp="1"/>
          </p:cNvSpPr>
          <p:nvPr>
            <p:ph type="body" idx="1"/>
          </p:nvPr>
        </p:nvSpPr>
        <p:spPr>
          <a:xfrm>
            <a:off x="324000" y="397515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turtle doesn’t belong in this group.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46" name="Google Shape;1146;p92"/>
          <p:cNvSpPr txBox="1">
            <a:spLocks noGrp="1"/>
          </p:cNvSpPr>
          <p:nvPr>
            <p:ph type="body" idx="1"/>
          </p:nvPr>
        </p:nvSpPr>
        <p:spPr>
          <a:xfrm>
            <a:off x="311125" y="447420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rest of these animals are amphibians.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147" name="Google Shape;1147;p92"/>
          <p:cNvPicPr preferRelativeResize="0"/>
          <p:nvPr/>
        </p:nvPicPr>
        <p:blipFill rotWithShape="1">
          <a:blip r:embed="rId3">
            <a:alphaModFix/>
          </a:blip>
          <a:srcRect l="18203" t="6590" r="15958" b="13817"/>
          <a:stretch/>
        </p:blipFill>
        <p:spPr>
          <a:xfrm>
            <a:off x="311137" y="1839918"/>
            <a:ext cx="1645686" cy="1492133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92"/>
          <p:cNvSpPr txBox="1"/>
          <p:nvPr/>
        </p:nvSpPr>
        <p:spPr>
          <a:xfrm flipH="1">
            <a:off x="311125" y="3313325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axolotl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149" name="Google Shape;1149;p92"/>
          <p:cNvPicPr preferRelativeResize="0"/>
          <p:nvPr/>
        </p:nvPicPr>
        <p:blipFill rotWithShape="1">
          <a:blip r:embed="rId4">
            <a:alphaModFix/>
          </a:blip>
          <a:srcRect l="7719" t="13449" r="10333" b="24023"/>
          <a:stretch/>
        </p:blipFill>
        <p:spPr>
          <a:xfrm>
            <a:off x="2061725" y="1839925"/>
            <a:ext cx="2607616" cy="149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0" name="Google Shape;1150;p92"/>
          <p:cNvPicPr preferRelativeResize="0"/>
          <p:nvPr/>
        </p:nvPicPr>
        <p:blipFill rotWithShape="1">
          <a:blip r:embed="rId5">
            <a:alphaModFix/>
          </a:blip>
          <a:srcRect l="11867" t="19532" r="9743" b="10104"/>
          <a:stretch/>
        </p:blipFill>
        <p:spPr>
          <a:xfrm>
            <a:off x="4774250" y="1839925"/>
            <a:ext cx="2216349" cy="1492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1" name="Google Shape;1151;p92"/>
          <p:cNvPicPr preferRelativeResize="0"/>
          <p:nvPr/>
        </p:nvPicPr>
        <p:blipFill rotWithShape="1">
          <a:blip r:embed="rId6">
            <a:alphaModFix/>
          </a:blip>
          <a:srcRect l="24353" r="3381"/>
          <a:stretch/>
        </p:blipFill>
        <p:spPr>
          <a:xfrm>
            <a:off x="7095500" y="1856750"/>
            <a:ext cx="1618074" cy="149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92"/>
          <p:cNvSpPr txBox="1"/>
          <p:nvPr/>
        </p:nvSpPr>
        <p:spPr>
          <a:xfrm flipH="1">
            <a:off x="2061725" y="3332050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newt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53" name="Google Shape;1153;p92"/>
          <p:cNvSpPr txBox="1"/>
          <p:nvPr/>
        </p:nvSpPr>
        <p:spPr>
          <a:xfrm flipH="1">
            <a:off x="4774250" y="3332050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turtle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54" name="Google Shape;1154;p92"/>
          <p:cNvSpPr txBox="1"/>
          <p:nvPr/>
        </p:nvSpPr>
        <p:spPr>
          <a:xfrm flipH="1">
            <a:off x="7095500" y="3332050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frog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93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9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All of these animals belong to the same group except one. Can you spot which one?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60" name="Google Shape;1160;p93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161" name="Google Shape;1161;p93"/>
          <p:cNvSpPr txBox="1">
            <a:spLocks noGrp="1"/>
          </p:cNvSpPr>
          <p:nvPr>
            <p:ph type="body" idx="1"/>
          </p:nvPr>
        </p:nvSpPr>
        <p:spPr>
          <a:xfrm>
            <a:off x="324000" y="397515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armadillo doesn’t belong in this group.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62" name="Google Shape;1162;p93"/>
          <p:cNvSpPr txBox="1">
            <a:spLocks noGrp="1"/>
          </p:cNvSpPr>
          <p:nvPr>
            <p:ph type="body" idx="1"/>
          </p:nvPr>
        </p:nvSpPr>
        <p:spPr>
          <a:xfrm>
            <a:off x="311125" y="4474200"/>
            <a:ext cx="7049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The rest of these animals are reptiles.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163" name="Google Shape;1163;p93"/>
          <p:cNvPicPr preferRelativeResize="0"/>
          <p:nvPr/>
        </p:nvPicPr>
        <p:blipFill rotWithShape="1">
          <a:blip r:embed="rId3">
            <a:alphaModFix/>
          </a:blip>
          <a:srcRect l="11867" t="19532" r="9743" b="10104"/>
          <a:stretch/>
        </p:blipFill>
        <p:spPr>
          <a:xfrm>
            <a:off x="324000" y="1679044"/>
            <a:ext cx="2454118" cy="16522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4" name="Google Shape;1164;p93"/>
          <p:cNvSpPr txBox="1"/>
          <p:nvPr/>
        </p:nvSpPr>
        <p:spPr>
          <a:xfrm flipH="1">
            <a:off x="324000" y="3332050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turtle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165" name="Google Shape;1165;p93"/>
          <p:cNvPicPr preferRelativeResize="0"/>
          <p:nvPr/>
        </p:nvPicPr>
        <p:blipFill rotWithShape="1">
          <a:blip r:embed="rId4">
            <a:alphaModFix/>
          </a:blip>
          <a:srcRect l="11733" r="17878"/>
          <a:stretch/>
        </p:blipFill>
        <p:spPr>
          <a:xfrm>
            <a:off x="2878245" y="1679044"/>
            <a:ext cx="1755411" cy="165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6" name="Google Shape;1166;p93"/>
          <p:cNvPicPr preferRelativeResize="0"/>
          <p:nvPr/>
        </p:nvPicPr>
        <p:blipFill rotWithShape="1">
          <a:blip r:embed="rId5">
            <a:alphaModFix/>
          </a:blip>
          <a:srcRect l="9198" t="6494" r="14651" b="5616"/>
          <a:stretch/>
        </p:blipFill>
        <p:spPr>
          <a:xfrm>
            <a:off x="4733796" y="1679041"/>
            <a:ext cx="1493503" cy="165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7" name="Google Shape;1167;p93"/>
          <p:cNvPicPr preferRelativeResize="0"/>
          <p:nvPr/>
        </p:nvPicPr>
        <p:blipFill rotWithShape="1">
          <a:blip r:embed="rId6">
            <a:alphaModFix/>
          </a:blip>
          <a:srcRect t="13975" r="9016" b="5612"/>
          <a:stretch/>
        </p:blipFill>
        <p:spPr>
          <a:xfrm>
            <a:off x="6327420" y="1687375"/>
            <a:ext cx="2492579" cy="16522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8" name="Google Shape;1168;p93"/>
          <p:cNvSpPr txBox="1"/>
          <p:nvPr/>
        </p:nvSpPr>
        <p:spPr>
          <a:xfrm flipH="1">
            <a:off x="2878250" y="3332050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crocodile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93"/>
          <p:cNvSpPr txBox="1"/>
          <p:nvPr/>
        </p:nvSpPr>
        <p:spPr>
          <a:xfrm flipH="1">
            <a:off x="4736250" y="3332050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chameleon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93"/>
          <p:cNvSpPr txBox="1"/>
          <p:nvPr/>
        </p:nvSpPr>
        <p:spPr>
          <a:xfrm flipH="1">
            <a:off x="6327425" y="3332050"/>
            <a:ext cx="1488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armadillo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94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8237700" cy="45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Which vertebrate group do these animals belong to?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76" name="Google Shape;1176;p94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Groups within vertebrates and invertebrates</a:t>
            </a:r>
            <a:endParaRPr dirty="0"/>
          </a:p>
        </p:txBody>
      </p:sp>
      <p:grpSp>
        <p:nvGrpSpPr>
          <p:cNvPr id="1177" name="Google Shape;1177;p94"/>
          <p:cNvGrpSpPr/>
          <p:nvPr/>
        </p:nvGrpSpPr>
        <p:grpSpPr>
          <a:xfrm>
            <a:off x="605491" y="2561250"/>
            <a:ext cx="457200" cy="457200"/>
            <a:chOff x="1020916" y="1442088"/>
            <a:chExt cx="457200" cy="457200"/>
          </a:xfrm>
        </p:grpSpPr>
        <p:pic>
          <p:nvPicPr>
            <p:cNvPr id="1178" name="Google Shape;1178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9" name="Google Shape;1179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0" name="Google Shape;1180;p94"/>
          <p:cNvGrpSpPr/>
          <p:nvPr/>
        </p:nvGrpSpPr>
        <p:grpSpPr>
          <a:xfrm>
            <a:off x="3405641" y="2576625"/>
            <a:ext cx="457200" cy="457200"/>
            <a:chOff x="1020916" y="1442088"/>
            <a:chExt cx="457200" cy="457200"/>
          </a:xfrm>
        </p:grpSpPr>
        <p:pic>
          <p:nvPicPr>
            <p:cNvPr id="1181" name="Google Shape;1181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2" name="Google Shape;1182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3" name="Google Shape;1183;p94"/>
          <p:cNvGrpSpPr/>
          <p:nvPr/>
        </p:nvGrpSpPr>
        <p:grpSpPr>
          <a:xfrm>
            <a:off x="6232541" y="2520500"/>
            <a:ext cx="457200" cy="457200"/>
            <a:chOff x="1020916" y="1442088"/>
            <a:chExt cx="457200" cy="457200"/>
          </a:xfrm>
        </p:grpSpPr>
        <p:pic>
          <p:nvPicPr>
            <p:cNvPr id="1184" name="Google Shape;1184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5" name="Google Shape;1185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6" name="Google Shape;1186;p94"/>
          <p:cNvGrpSpPr/>
          <p:nvPr/>
        </p:nvGrpSpPr>
        <p:grpSpPr>
          <a:xfrm>
            <a:off x="1566978" y="4372950"/>
            <a:ext cx="457200" cy="457200"/>
            <a:chOff x="1020916" y="1442088"/>
            <a:chExt cx="457200" cy="457200"/>
          </a:xfrm>
        </p:grpSpPr>
        <p:pic>
          <p:nvPicPr>
            <p:cNvPr id="1187" name="Google Shape;1187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8" name="Google Shape;1188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9" name="Google Shape;1189;p94"/>
          <p:cNvGrpSpPr/>
          <p:nvPr/>
        </p:nvGrpSpPr>
        <p:grpSpPr>
          <a:xfrm>
            <a:off x="4980428" y="4393938"/>
            <a:ext cx="457200" cy="457200"/>
            <a:chOff x="1020916" y="1442088"/>
            <a:chExt cx="457200" cy="457200"/>
          </a:xfrm>
        </p:grpSpPr>
        <p:pic>
          <p:nvPicPr>
            <p:cNvPr id="1190" name="Google Shape;1190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1" name="Google Shape;1191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e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92" name="Google Shape;1192;p94"/>
          <p:cNvSpPr txBox="1">
            <a:spLocks noGrp="1"/>
          </p:cNvSpPr>
          <p:nvPr>
            <p:ph type="body" idx="1"/>
          </p:nvPr>
        </p:nvSpPr>
        <p:spPr>
          <a:xfrm>
            <a:off x="1134300" y="2581450"/>
            <a:ext cx="9501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rabbit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93" name="Google Shape;1193;p94"/>
          <p:cNvSpPr txBox="1">
            <a:spLocks noGrp="1"/>
          </p:cNvSpPr>
          <p:nvPr>
            <p:ph type="body" idx="1"/>
          </p:nvPr>
        </p:nvSpPr>
        <p:spPr>
          <a:xfrm>
            <a:off x="3938825" y="2607375"/>
            <a:ext cx="9501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lizard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94" name="Google Shape;1194;p94"/>
          <p:cNvSpPr txBox="1">
            <a:spLocks noGrp="1"/>
          </p:cNvSpPr>
          <p:nvPr>
            <p:ph type="body" idx="1"/>
          </p:nvPr>
        </p:nvSpPr>
        <p:spPr>
          <a:xfrm>
            <a:off x="6782975" y="2546375"/>
            <a:ext cx="9501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toad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95" name="Google Shape;1195;p94"/>
          <p:cNvSpPr txBox="1">
            <a:spLocks noGrp="1"/>
          </p:cNvSpPr>
          <p:nvPr>
            <p:ph type="body" idx="1"/>
          </p:nvPr>
        </p:nvSpPr>
        <p:spPr>
          <a:xfrm>
            <a:off x="2062725" y="4403700"/>
            <a:ext cx="9501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swan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196" name="Google Shape;1196;p94"/>
          <p:cNvSpPr txBox="1">
            <a:spLocks noGrp="1"/>
          </p:cNvSpPr>
          <p:nvPr>
            <p:ph type="body" idx="1"/>
          </p:nvPr>
        </p:nvSpPr>
        <p:spPr>
          <a:xfrm>
            <a:off x="5499050" y="4424700"/>
            <a:ext cx="12345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salmon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197" name="Google Shape;1197;p94"/>
          <p:cNvPicPr preferRelativeResize="0"/>
          <p:nvPr/>
        </p:nvPicPr>
        <p:blipFill rotWithShape="1">
          <a:blip r:embed="rId4">
            <a:alphaModFix/>
          </a:blip>
          <a:srcRect l="14747" t="19270" r="31856"/>
          <a:stretch/>
        </p:blipFill>
        <p:spPr>
          <a:xfrm>
            <a:off x="605500" y="1282337"/>
            <a:ext cx="1234499" cy="124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8" name="Google Shape;1198;p94"/>
          <p:cNvPicPr preferRelativeResize="0"/>
          <p:nvPr/>
        </p:nvPicPr>
        <p:blipFill rotWithShape="1">
          <a:blip r:embed="rId5">
            <a:alphaModFix/>
          </a:blip>
          <a:srcRect l="9169" t="6093" r="12595" b="9503"/>
          <a:stretch/>
        </p:blipFill>
        <p:spPr>
          <a:xfrm>
            <a:off x="3401550" y="1272225"/>
            <a:ext cx="1730112" cy="124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94"/>
          <p:cNvPicPr preferRelativeResize="0"/>
          <p:nvPr/>
        </p:nvPicPr>
        <p:blipFill rotWithShape="1">
          <a:blip r:embed="rId6">
            <a:alphaModFix/>
          </a:blip>
          <a:srcRect l="35389" t="31498" r="15932" b="15167"/>
          <a:stretch/>
        </p:blipFill>
        <p:spPr>
          <a:xfrm flipH="1">
            <a:off x="6232550" y="1216492"/>
            <a:ext cx="1730099" cy="1263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0" name="Google Shape;1200;p94"/>
          <p:cNvPicPr preferRelativeResize="0"/>
          <p:nvPr/>
        </p:nvPicPr>
        <p:blipFill rotWithShape="1">
          <a:blip r:embed="rId7">
            <a:alphaModFix/>
          </a:blip>
          <a:srcRect l="29815" t="27818" r="7176" b="9327"/>
          <a:stretch/>
        </p:blipFill>
        <p:spPr>
          <a:xfrm>
            <a:off x="4977900" y="3219477"/>
            <a:ext cx="1686301" cy="1121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1" name="Google Shape;1201;p94"/>
          <p:cNvPicPr preferRelativeResize="0"/>
          <p:nvPr/>
        </p:nvPicPr>
        <p:blipFill rotWithShape="1">
          <a:blip r:embed="rId8">
            <a:alphaModFix/>
          </a:blip>
          <a:srcRect l="29460" t="10500" r="2875" b="13245"/>
          <a:stretch/>
        </p:blipFill>
        <p:spPr>
          <a:xfrm>
            <a:off x="1566975" y="3194950"/>
            <a:ext cx="1492646" cy="1121051"/>
          </a:xfrm>
          <a:prstGeom prst="rect">
            <a:avLst/>
          </a:prstGeom>
          <a:noFill/>
          <a:ln>
            <a:noFill/>
          </a:ln>
        </p:spPr>
      </p:pic>
      <p:sp>
        <p:nvSpPr>
          <p:cNvPr id="1202" name="Google Shape;1202;p94"/>
          <p:cNvSpPr txBox="1">
            <a:spLocks noGrp="1"/>
          </p:cNvSpPr>
          <p:nvPr>
            <p:ph type="body" idx="1"/>
          </p:nvPr>
        </p:nvSpPr>
        <p:spPr>
          <a:xfrm>
            <a:off x="2152850" y="2596875"/>
            <a:ext cx="12345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mammal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203" name="Google Shape;1203;p94"/>
          <p:cNvSpPr txBox="1">
            <a:spLocks noGrp="1"/>
          </p:cNvSpPr>
          <p:nvPr>
            <p:ph type="body" idx="1"/>
          </p:nvPr>
        </p:nvSpPr>
        <p:spPr>
          <a:xfrm>
            <a:off x="4812988" y="2612250"/>
            <a:ext cx="12345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reptile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204" name="Google Shape;1204;p94"/>
          <p:cNvSpPr txBox="1">
            <a:spLocks noGrp="1"/>
          </p:cNvSpPr>
          <p:nvPr>
            <p:ph type="body" idx="1"/>
          </p:nvPr>
        </p:nvSpPr>
        <p:spPr>
          <a:xfrm>
            <a:off x="7585488" y="2546375"/>
            <a:ext cx="12345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amphibian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205" name="Google Shape;1205;p94"/>
          <p:cNvSpPr txBox="1">
            <a:spLocks noGrp="1"/>
          </p:cNvSpPr>
          <p:nvPr>
            <p:ph type="body" idx="1"/>
          </p:nvPr>
        </p:nvSpPr>
        <p:spPr>
          <a:xfrm>
            <a:off x="6618938" y="4414950"/>
            <a:ext cx="12345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fish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206" name="Google Shape;1206;p94"/>
          <p:cNvSpPr txBox="1">
            <a:spLocks noGrp="1"/>
          </p:cNvSpPr>
          <p:nvPr>
            <p:ph type="body" idx="1"/>
          </p:nvPr>
        </p:nvSpPr>
        <p:spPr>
          <a:xfrm>
            <a:off x="3016988" y="4393950"/>
            <a:ext cx="12345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bird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95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11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b="1">
                <a:latin typeface="Letter-join Basic 40" panose="02000505000000020003" pitchFamily="50" charset="0"/>
              </a:rPr>
              <a:t>Invertebrates </a:t>
            </a:r>
            <a:r>
              <a:rPr lang="en-GB">
                <a:latin typeface="Letter-join Basic 40" panose="02000505000000020003" pitchFamily="50" charset="0"/>
              </a:rPr>
              <a:t>can also be </a:t>
            </a:r>
            <a:r>
              <a:rPr lang="en-GB" b="1">
                <a:latin typeface="Letter-join Basic 40" panose="02000505000000020003" pitchFamily="50" charset="0"/>
              </a:rPr>
              <a:t>classified </a:t>
            </a:r>
            <a:r>
              <a:rPr lang="en-GB">
                <a:latin typeface="Letter-join Basic 40" panose="02000505000000020003" pitchFamily="50" charset="0"/>
              </a:rPr>
              <a:t>into further groups, including insects, arachnids, crustaceans and molluscs.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212" name="Google Shape;1212;p9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213" name="Google Shape;1213;p95"/>
          <p:cNvSpPr txBox="1">
            <a:spLocks noGrp="1"/>
          </p:cNvSpPr>
          <p:nvPr>
            <p:ph type="body" idx="1"/>
          </p:nvPr>
        </p:nvSpPr>
        <p:spPr>
          <a:xfrm>
            <a:off x="539050" y="4061625"/>
            <a:ext cx="2027700" cy="34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</a:rPr>
              <a:t>invertebrates</a:t>
            </a:r>
            <a:endParaRPr sz="1800">
              <a:latin typeface="Letter-join Basic 40" panose="02000505000000020003" pitchFamily="50" charset="0"/>
            </a:endParaRPr>
          </a:p>
        </p:txBody>
      </p:sp>
      <p:pic>
        <p:nvPicPr>
          <p:cNvPr id="1214" name="Google Shape;1214;p95"/>
          <p:cNvPicPr preferRelativeResize="0"/>
          <p:nvPr/>
        </p:nvPicPr>
        <p:blipFill rotWithShape="1">
          <a:blip r:embed="rId3">
            <a:alphaModFix/>
          </a:blip>
          <a:srcRect l="20598" r="36090" b="18260"/>
          <a:stretch/>
        </p:blipFill>
        <p:spPr>
          <a:xfrm>
            <a:off x="539050" y="2117675"/>
            <a:ext cx="1545706" cy="194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5" name="Google Shape;1215;p95"/>
          <p:cNvPicPr preferRelativeResize="0"/>
          <p:nvPr/>
        </p:nvPicPr>
        <p:blipFill rotWithShape="1">
          <a:blip r:embed="rId4">
            <a:alphaModFix/>
          </a:blip>
          <a:srcRect l="30546" t="13192" r="34269" b="27166"/>
          <a:stretch/>
        </p:blipFill>
        <p:spPr>
          <a:xfrm>
            <a:off x="2084760" y="2117675"/>
            <a:ext cx="1720215" cy="1943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6" name="Google Shape;1216;p95"/>
          <p:cNvPicPr preferRelativeResize="0"/>
          <p:nvPr/>
        </p:nvPicPr>
        <p:blipFill rotWithShape="1">
          <a:blip r:embed="rId5">
            <a:alphaModFix/>
          </a:blip>
          <a:srcRect l="24773" t="25955" r="18961" b="13639"/>
          <a:stretch/>
        </p:blipFill>
        <p:spPr>
          <a:xfrm>
            <a:off x="3802064" y="2117675"/>
            <a:ext cx="2716279" cy="194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7" name="Google Shape;1217;p95"/>
          <p:cNvPicPr preferRelativeResize="0"/>
          <p:nvPr/>
        </p:nvPicPr>
        <p:blipFill rotWithShape="1">
          <a:blip r:embed="rId6">
            <a:alphaModFix/>
          </a:blip>
          <a:srcRect l="27324" t="10496" r="10260" b="14315"/>
          <a:stretch/>
        </p:blipFill>
        <p:spPr>
          <a:xfrm>
            <a:off x="6518344" y="2117675"/>
            <a:ext cx="2421530" cy="1943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96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004100" cy="81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Insects have six legs, a body divided into three segments and a pair of antennae.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223" name="Google Shape;1223;p96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224" name="Google Shape;1224;p96"/>
          <p:cNvSpPr txBox="1">
            <a:spLocks noGrp="1"/>
          </p:cNvSpPr>
          <p:nvPr>
            <p:ph type="body" idx="1"/>
          </p:nvPr>
        </p:nvSpPr>
        <p:spPr>
          <a:xfrm>
            <a:off x="324000" y="1656850"/>
            <a:ext cx="8496000" cy="41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Some common insects are beetles, bees, butterflies and ants.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225" name="Google Shape;1225;p96"/>
          <p:cNvPicPr preferRelativeResize="0"/>
          <p:nvPr/>
        </p:nvPicPr>
        <p:blipFill rotWithShape="1">
          <a:blip r:embed="rId3">
            <a:alphaModFix/>
          </a:blip>
          <a:srcRect l="12203" t="21622" b="16009"/>
          <a:stretch/>
        </p:blipFill>
        <p:spPr>
          <a:xfrm>
            <a:off x="324001" y="2294700"/>
            <a:ext cx="1760015" cy="187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96"/>
          <p:cNvPicPr preferRelativeResize="0"/>
          <p:nvPr/>
        </p:nvPicPr>
        <p:blipFill rotWithShape="1">
          <a:blip r:embed="rId4">
            <a:alphaModFix/>
          </a:blip>
          <a:srcRect l="30014" t="18395" r="30225" b="25021"/>
          <a:stretch/>
        </p:blipFill>
        <p:spPr>
          <a:xfrm>
            <a:off x="2222104" y="2294700"/>
            <a:ext cx="1975888" cy="1873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7" name="Google Shape;1227;p96"/>
          <p:cNvPicPr preferRelativeResize="0"/>
          <p:nvPr/>
        </p:nvPicPr>
        <p:blipFill rotWithShape="1">
          <a:blip r:embed="rId5">
            <a:alphaModFix/>
          </a:blip>
          <a:srcRect l="24460" t="15746" r="29683"/>
          <a:stretch/>
        </p:blipFill>
        <p:spPr>
          <a:xfrm>
            <a:off x="7252138" y="2294700"/>
            <a:ext cx="1530598" cy="1873964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96"/>
          <p:cNvSpPr txBox="1"/>
          <p:nvPr/>
        </p:nvSpPr>
        <p:spPr>
          <a:xfrm>
            <a:off x="324000" y="4168662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beetle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29" name="Google Shape;1229;p96"/>
          <p:cNvSpPr txBox="1"/>
          <p:nvPr/>
        </p:nvSpPr>
        <p:spPr>
          <a:xfrm>
            <a:off x="2222116" y="4168662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honeybee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96"/>
          <p:cNvSpPr txBox="1"/>
          <p:nvPr/>
        </p:nvSpPr>
        <p:spPr>
          <a:xfrm>
            <a:off x="4336085" y="4168662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butterfly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96"/>
          <p:cNvSpPr txBox="1"/>
          <p:nvPr/>
        </p:nvSpPr>
        <p:spPr>
          <a:xfrm>
            <a:off x="7252137" y="4168662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ant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232" name="Google Shape;1232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02850" y="2294725"/>
            <a:ext cx="2814938" cy="187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97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9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Arachnids have eight legs and a body divided into two sections.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238" name="Google Shape;1238;p9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239" name="Google Shape;1239;p97"/>
          <p:cNvSpPr txBox="1">
            <a:spLocks noGrp="1"/>
          </p:cNvSpPr>
          <p:nvPr>
            <p:ph type="body" idx="1"/>
          </p:nvPr>
        </p:nvSpPr>
        <p:spPr>
          <a:xfrm>
            <a:off x="324000" y="1620000"/>
            <a:ext cx="8496000" cy="79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Some common arachnids are spiders, harvestmen, scorpions and ticks.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240" name="Google Shape;1240;p97"/>
          <p:cNvSpPr txBox="1"/>
          <p:nvPr/>
        </p:nvSpPr>
        <p:spPr>
          <a:xfrm>
            <a:off x="324000" y="4271737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spider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97"/>
          <p:cNvSpPr txBox="1"/>
          <p:nvPr/>
        </p:nvSpPr>
        <p:spPr>
          <a:xfrm>
            <a:off x="1828766" y="4271737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harvestman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97"/>
          <p:cNvSpPr txBox="1"/>
          <p:nvPr/>
        </p:nvSpPr>
        <p:spPr>
          <a:xfrm>
            <a:off x="4415635" y="4271737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scorpion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43" name="Google Shape;1243;p97"/>
          <p:cNvSpPr txBox="1"/>
          <p:nvPr/>
        </p:nvSpPr>
        <p:spPr>
          <a:xfrm>
            <a:off x="6977662" y="4271737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tick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244" name="Google Shape;1244;p97"/>
          <p:cNvPicPr preferRelativeResize="0"/>
          <p:nvPr/>
        </p:nvPicPr>
        <p:blipFill rotWithShape="1">
          <a:blip r:embed="rId3">
            <a:alphaModFix/>
          </a:blip>
          <a:srcRect l="18580" r="29387"/>
          <a:stretch/>
        </p:blipFill>
        <p:spPr>
          <a:xfrm>
            <a:off x="324000" y="2419800"/>
            <a:ext cx="1438858" cy="184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97"/>
          <p:cNvPicPr preferRelativeResize="0"/>
          <p:nvPr/>
        </p:nvPicPr>
        <p:blipFill rotWithShape="1">
          <a:blip r:embed="rId4">
            <a:alphaModFix/>
          </a:blip>
          <a:srcRect l="7204" t="7278" r="8135"/>
          <a:stretch/>
        </p:blipFill>
        <p:spPr>
          <a:xfrm>
            <a:off x="1828767" y="2425419"/>
            <a:ext cx="2520941" cy="184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97"/>
          <p:cNvPicPr preferRelativeResize="0"/>
          <p:nvPr/>
        </p:nvPicPr>
        <p:blipFill rotWithShape="1">
          <a:blip r:embed="rId5">
            <a:alphaModFix/>
          </a:blip>
          <a:srcRect l="6497" r="3379"/>
          <a:stretch/>
        </p:blipFill>
        <p:spPr>
          <a:xfrm>
            <a:off x="4415626" y="2425419"/>
            <a:ext cx="2496122" cy="1840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97"/>
          <p:cNvPicPr preferRelativeResize="0"/>
          <p:nvPr/>
        </p:nvPicPr>
        <p:blipFill rotWithShape="1">
          <a:blip r:embed="rId6">
            <a:alphaModFix/>
          </a:blip>
          <a:srcRect l="26359" t="9082" r="28713" b="23586"/>
          <a:stretch/>
        </p:blipFill>
        <p:spPr>
          <a:xfrm>
            <a:off x="6977658" y="2419802"/>
            <a:ext cx="1842342" cy="1840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98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9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Crustaceans have a hard exoskeleton and two pairs of antennae.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253" name="Google Shape;1253;p9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254" name="Google Shape;1254;p98"/>
          <p:cNvSpPr txBox="1">
            <a:spLocks noGrp="1"/>
          </p:cNvSpPr>
          <p:nvPr>
            <p:ph type="body" idx="1"/>
          </p:nvPr>
        </p:nvSpPr>
        <p:spPr>
          <a:xfrm>
            <a:off x="324000" y="1620000"/>
            <a:ext cx="8435700" cy="79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Some common crustaceans include crabs, lobsters, shrimp and barnacles.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255" name="Google Shape;1255;p98"/>
          <p:cNvSpPr txBox="1"/>
          <p:nvPr/>
        </p:nvSpPr>
        <p:spPr>
          <a:xfrm>
            <a:off x="324000" y="3977312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crab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98"/>
          <p:cNvSpPr txBox="1"/>
          <p:nvPr/>
        </p:nvSpPr>
        <p:spPr>
          <a:xfrm>
            <a:off x="2697570" y="4008000"/>
            <a:ext cx="822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lobster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98"/>
          <p:cNvSpPr txBox="1"/>
          <p:nvPr/>
        </p:nvSpPr>
        <p:spPr>
          <a:xfrm>
            <a:off x="5363105" y="4008000"/>
            <a:ext cx="822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shrimp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58" name="Google Shape;1258;p98"/>
          <p:cNvSpPr txBox="1"/>
          <p:nvPr/>
        </p:nvSpPr>
        <p:spPr>
          <a:xfrm>
            <a:off x="7639200" y="4008000"/>
            <a:ext cx="11808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barnacles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259" name="Google Shape;1259;p98"/>
          <p:cNvPicPr preferRelativeResize="0"/>
          <p:nvPr/>
        </p:nvPicPr>
        <p:blipFill rotWithShape="1">
          <a:blip r:embed="rId3">
            <a:alphaModFix/>
          </a:blip>
          <a:srcRect l="5356" t="15744" r="12100" b="13778"/>
          <a:stretch/>
        </p:blipFill>
        <p:spPr>
          <a:xfrm>
            <a:off x="2697575" y="2502713"/>
            <a:ext cx="2590774" cy="147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98"/>
          <p:cNvPicPr preferRelativeResize="0"/>
          <p:nvPr/>
        </p:nvPicPr>
        <p:blipFill rotWithShape="1">
          <a:blip r:embed="rId4">
            <a:alphaModFix/>
          </a:blip>
          <a:srcRect t="17307" r="13081"/>
          <a:stretch/>
        </p:blipFill>
        <p:spPr>
          <a:xfrm>
            <a:off x="324000" y="2502725"/>
            <a:ext cx="2314922" cy="1474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1" name="Google Shape;1261;p98"/>
          <p:cNvPicPr preferRelativeResize="0"/>
          <p:nvPr/>
        </p:nvPicPr>
        <p:blipFill rotWithShape="1">
          <a:blip r:embed="rId5">
            <a:alphaModFix/>
          </a:blip>
          <a:srcRect l="14544" t="4133" r="11435" b="26508"/>
          <a:stretch/>
        </p:blipFill>
        <p:spPr>
          <a:xfrm>
            <a:off x="5347000" y="2502750"/>
            <a:ext cx="2208624" cy="147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39197" y="2502725"/>
            <a:ext cx="979204" cy="1474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99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0863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Molluscs have a very soft body. They have hydrostatic skeletons. Some also have shells.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268" name="Google Shape;1268;p9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269" name="Google Shape;1269;p99"/>
          <p:cNvSpPr txBox="1">
            <a:spLocks noGrp="1"/>
          </p:cNvSpPr>
          <p:nvPr>
            <p:ph type="body" idx="1"/>
          </p:nvPr>
        </p:nvSpPr>
        <p:spPr>
          <a:xfrm>
            <a:off x="324000" y="1687250"/>
            <a:ext cx="8496000" cy="76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Some common molluscs include slugs, snails, squid and octopuses.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270" name="Google Shape;1270;p99"/>
          <p:cNvSpPr txBox="1"/>
          <p:nvPr/>
        </p:nvSpPr>
        <p:spPr>
          <a:xfrm>
            <a:off x="324000" y="4120737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slug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71" name="Google Shape;1271;p99"/>
          <p:cNvSpPr txBox="1"/>
          <p:nvPr/>
        </p:nvSpPr>
        <p:spPr>
          <a:xfrm>
            <a:off x="1905216" y="4120737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snail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72" name="Google Shape;1272;p99"/>
          <p:cNvSpPr txBox="1"/>
          <p:nvPr/>
        </p:nvSpPr>
        <p:spPr>
          <a:xfrm>
            <a:off x="4652060" y="4120737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squid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273" name="Google Shape;1273;p99"/>
          <p:cNvSpPr txBox="1"/>
          <p:nvPr/>
        </p:nvSpPr>
        <p:spPr>
          <a:xfrm>
            <a:off x="7094070" y="4120725"/>
            <a:ext cx="2481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octopus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74" name="Google Shape;1274;p99"/>
          <p:cNvPicPr preferRelativeResize="0"/>
          <p:nvPr/>
        </p:nvPicPr>
        <p:blipFill rotWithShape="1">
          <a:blip r:embed="rId3">
            <a:alphaModFix/>
          </a:blip>
          <a:srcRect l="13652" t="19520" r="18830" b="30871"/>
          <a:stretch/>
        </p:blipFill>
        <p:spPr>
          <a:xfrm>
            <a:off x="324000" y="2622983"/>
            <a:ext cx="1528786" cy="149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99"/>
          <p:cNvPicPr preferRelativeResize="0"/>
          <p:nvPr/>
        </p:nvPicPr>
        <p:blipFill rotWithShape="1">
          <a:blip r:embed="rId4">
            <a:alphaModFix/>
          </a:blip>
          <a:srcRect l="14139" t="14765" r="10451" b="20896"/>
          <a:stretch/>
        </p:blipFill>
        <p:spPr>
          <a:xfrm>
            <a:off x="1905221" y="2622986"/>
            <a:ext cx="2694384" cy="1497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6" name="Google Shape;1276;p99"/>
          <p:cNvPicPr preferRelativeResize="0"/>
          <p:nvPr/>
        </p:nvPicPr>
        <p:blipFill rotWithShape="1">
          <a:blip r:embed="rId5">
            <a:alphaModFix/>
          </a:blip>
          <a:srcRect l="35705" t="24789" r="11351" b="30966"/>
          <a:stretch/>
        </p:blipFill>
        <p:spPr>
          <a:xfrm>
            <a:off x="4652039" y="2622975"/>
            <a:ext cx="2389594" cy="1497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7" name="Google Shape;1277;p99"/>
          <p:cNvPicPr preferRelativeResize="0"/>
          <p:nvPr/>
        </p:nvPicPr>
        <p:blipFill rotWithShape="1">
          <a:blip r:embed="rId6">
            <a:alphaModFix/>
          </a:blip>
          <a:srcRect r="21587"/>
          <a:stretch/>
        </p:blipFill>
        <p:spPr>
          <a:xfrm>
            <a:off x="7094073" y="2622975"/>
            <a:ext cx="1725926" cy="1497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p100"/>
          <p:cNvSpPr txBox="1">
            <a:spLocks noGrp="1"/>
          </p:cNvSpPr>
          <p:nvPr>
            <p:ph type="subTitle" idx="1"/>
          </p:nvPr>
        </p:nvSpPr>
        <p:spPr>
          <a:xfrm>
            <a:off x="1034425" y="1761575"/>
            <a:ext cx="78852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u="sng" dirty="0"/>
              <a:t>                  ___</a:t>
            </a:r>
            <a:r>
              <a:rPr lang="en-GB" sz="2000" dirty="0">
                <a:latin typeface="Letter-join Basic 40" panose="02000505000000020003" pitchFamily="50" charset="0"/>
              </a:rPr>
              <a:t>have two pairs of antennae and a hard exoskeleton.</a:t>
            </a:r>
            <a:endParaRPr sz="2000" dirty="0">
              <a:latin typeface="Letter-join Basic 40" panose="02000505000000020003" pitchFamily="50" charset="0"/>
            </a:endParaRPr>
          </a:p>
        </p:txBody>
      </p:sp>
      <p:sp>
        <p:nvSpPr>
          <p:cNvPr id="1283" name="Google Shape;1283;p100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284" name="Google Shape;1284;p100"/>
          <p:cNvSpPr txBox="1">
            <a:spLocks noGrp="1"/>
          </p:cNvSpPr>
          <p:nvPr>
            <p:ph type="title"/>
          </p:nvPr>
        </p:nvSpPr>
        <p:spPr>
          <a:xfrm>
            <a:off x="324000" y="6542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Complete the sentences using the correct groups.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285" name="Google Shape;1285;p100"/>
          <p:cNvSpPr txBox="1">
            <a:spLocks noGrp="1"/>
          </p:cNvSpPr>
          <p:nvPr>
            <p:ph type="subTitle" idx="3"/>
          </p:nvPr>
        </p:nvSpPr>
        <p:spPr>
          <a:xfrm>
            <a:off x="1034425" y="2489443"/>
            <a:ext cx="78852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u="sng" dirty="0"/>
              <a:t>                  __</a:t>
            </a:r>
            <a:r>
              <a:rPr lang="en-GB" sz="2000" dirty="0"/>
              <a:t> </a:t>
            </a:r>
            <a:r>
              <a:rPr lang="en-GB" sz="2000" dirty="0">
                <a:latin typeface="Letter-join Basic 40" panose="02000505000000020003" pitchFamily="50" charset="0"/>
              </a:rPr>
              <a:t>have a body in two sections and eight legs.</a:t>
            </a:r>
            <a:endParaRPr sz="2000" dirty="0">
              <a:latin typeface="Letter-join Basic 40" panose="02000505000000020003" pitchFamily="50" charset="0"/>
            </a:endParaRPr>
          </a:p>
        </p:txBody>
      </p:sp>
      <p:sp>
        <p:nvSpPr>
          <p:cNvPr id="1286" name="Google Shape;1286;p100"/>
          <p:cNvSpPr txBox="1">
            <a:spLocks noGrp="1"/>
          </p:cNvSpPr>
          <p:nvPr>
            <p:ph type="subTitle" idx="4"/>
          </p:nvPr>
        </p:nvSpPr>
        <p:spPr>
          <a:xfrm>
            <a:off x="1034425" y="3309757"/>
            <a:ext cx="78411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u="sng" dirty="0"/>
              <a:t>                  _</a:t>
            </a:r>
            <a:r>
              <a:rPr lang="en-GB" sz="2000" dirty="0"/>
              <a:t> </a:t>
            </a:r>
            <a:r>
              <a:rPr lang="en-GB" sz="2000" dirty="0">
                <a:latin typeface="Letter-join Basic 40" panose="02000505000000020003" pitchFamily="50" charset="0"/>
              </a:rPr>
              <a:t>have a very soft body and some have shells.</a:t>
            </a:r>
            <a:endParaRPr sz="2000" dirty="0">
              <a:latin typeface="Letter-join Basic 40" panose="02000505000000020003" pitchFamily="50" charset="0"/>
            </a:endParaRPr>
          </a:p>
        </p:txBody>
      </p:sp>
      <p:sp>
        <p:nvSpPr>
          <p:cNvPr id="1287" name="Google Shape;1287;p100"/>
          <p:cNvSpPr txBox="1">
            <a:spLocks noGrp="1"/>
          </p:cNvSpPr>
          <p:nvPr>
            <p:ph type="subTitle" idx="5"/>
          </p:nvPr>
        </p:nvSpPr>
        <p:spPr>
          <a:xfrm>
            <a:off x="1034425" y="4065550"/>
            <a:ext cx="7885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u="sng" dirty="0"/>
              <a:t>                  </a:t>
            </a:r>
            <a:r>
              <a:rPr lang="en-GB" sz="2000" dirty="0"/>
              <a:t> </a:t>
            </a:r>
            <a:r>
              <a:rPr lang="en-GB" sz="2000" dirty="0">
                <a:latin typeface="Letter-join Basic 40" panose="02000505000000020003" pitchFamily="50" charset="0"/>
              </a:rPr>
              <a:t>have six legs and a body divided into three sections.</a:t>
            </a:r>
            <a:endParaRPr sz="2000" dirty="0">
              <a:latin typeface="Letter-join Basic 40" panose="02000505000000020003" pitchFamily="50" charset="0"/>
            </a:endParaRPr>
          </a:p>
        </p:txBody>
      </p:sp>
      <p:sp>
        <p:nvSpPr>
          <p:cNvPr id="1288" name="Google Shape;1288;p100"/>
          <p:cNvSpPr txBox="1">
            <a:spLocks noGrp="1"/>
          </p:cNvSpPr>
          <p:nvPr>
            <p:ph type="title"/>
          </p:nvPr>
        </p:nvSpPr>
        <p:spPr>
          <a:xfrm>
            <a:off x="640875" y="1156200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5"/>
                </a:solidFill>
                <a:latin typeface="Letter-join Basic 40" panose="02000505000000020003" pitchFamily="50" charset="0"/>
              </a:rPr>
              <a:t>insects          arachnids          crustaceans          molluscs</a:t>
            </a:r>
            <a:endParaRPr dirty="0">
              <a:solidFill>
                <a:schemeClr val="accent5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289" name="Google Shape;1289;p100"/>
          <p:cNvSpPr txBox="1">
            <a:spLocks noGrp="1"/>
          </p:cNvSpPr>
          <p:nvPr>
            <p:ph type="title"/>
          </p:nvPr>
        </p:nvSpPr>
        <p:spPr>
          <a:xfrm>
            <a:off x="910175" y="1679075"/>
            <a:ext cx="17925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Crustaceans</a:t>
            </a:r>
            <a:endParaRPr dirty="0"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290" name="Google Shape;1290;p100"/>
          <p:cNvSpPr txBox="1">
            <a:spLocks noGrp="1"/>
          </p:cNvSpPr>
          <p:nvPr>
            <p:ph type="title"/>
          </p:nvPr>
        </p:nvSpPr>
        <p:spPr>
          <a:xfrm>
            <a:off x="1034425" y="2456313"/>
            <a:ext cx="17925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Arachnids </a:t>
            </a:r>
            <a:endParaRPr dirty="0"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291" name="Google Shape;1291;p100"/>
          <p:cNvSpPr txBox="1">
            <a:spLocks noGrp="1"/>
          </p:cNvSpPr>
          <p:nvPr>
            <p:ph type="title"/>
          </p:nvPr>
        </p:nvSpPr>
        <p:spPr>
          <a:xfrm>
            <a:off x="1094700" y="3227238"/>
            <a:ext cx="17925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Molluscs</a:t>
            </a:r>
            <a:endParaRPr dirty="0"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292" name="Google Shape;1292;p100"/>
          <p:cNvSpPr txBox="1">
            <a:spLocks noGrp="1"/>
          </p:cNvSpPr>
          <p:nvPr>
            <p:ph type="title"/>
          </p:nvPr>
        </p:nvSpPr>
        <p:spPr>
          <a:xfrm>
            <a:off x="1158800" y="3998163"/>
            <a:ext cx="17925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Insects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101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35200" cy="7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>
                <a:latin typeface="Letter-join Basic 40" panose="02000505000000020003" pitchFamily="50" charset="0"/>
              </a:rPr>
              <a:t>We can use </a:t>
            </a:r>
            <a:r>
              <a:rPr lang="en-GB" sz="2100" b="1">
                <a:latin typeface="Letter-join Basic 40" panose="02000505000000020003" pitchFamily="50" charset="0"/>
              </a:rPr>
              <a:t>classification keys</a:t>
            </a:r>
            <a:r>
              <a:rPr lang="en-GB" sz="2100">
                <a:latin typeface="Letter-join Basic 40" panose="02000505000000020003" pitchFamily="50" charset="0"/>
              </a:rPr>
              <a:t> to help us </a:t>
            </a:r>
            <a:r>
              <a:rPr lang="en-GB" sz="2100" b="1">
                <a:latin typeface="Letter-join Basic 40" panose="02000505000000020003" pitchFamily="50" charset="0"/>
              </a:rPr>
              <a:t>identify </a:t>
            </a:r>
            <a:r>
              <a:rPr lang="en-GB" sz="2100">
                <a:latin typeface="Letter-join Basic 40" panose="02000505000000020003" pitchFamily="50" charset="0"/>
              </a:rPr>
              <a:t>unfamiliar animals.</a:t>
            </a:r>
            <a:endParaRPr sz="2100">
              <a:latin typeface="Letter-join Basic 40" panose="02000505000000020003" pitchFamily="50" charset="0"/>
            </a:endParaRPr>
          </a:p>
        </p:txBody>
      </p:sp>
      <p:sp>
        <p:nvSpPr>
          <p:cNvPr id="1298" name="Google Shape;1298;p10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299" name="Google Shape;1299;p101"/>
          <p:cNvSpPr txBox="1">
            <a:spLocks noGrp="1"/>
          </p:cNvSpPr>
          <p:nvPr>
            <p:ph type="body" idx="1"/>
          </p:nvPr>
        </p:nvSpPr>
        <p:spPr>
          <a:xfrm>
            <a:off x="324000" y="1838400"/>
            <a:ext cx="4036500" cy="149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>
                <a:latin typeface="Letter-join Basic 40" panose="02000505000000020003" pitchFamily="50" charset="0"/>
              </a:rPr>
              <a:t>Classification keys have a series of yes / no questions about the observable characteristics of living things.</a:t>
            </a:r>
            <a:endParaRPr sz="2100">
              <a:latin typeface="Letter-join Basic 40" panose="02000505000000020003" pitchFamily="50" charset="0"/>
            </a:endParaRPr>
          </a:p>
        </p:txBody>
      </p:sp>
      <p:sp>
        <p:nvSpPr>
          <p:cNvPr id="1300" name="Google Shape;1300;p101"/>
          <p:cNvSpPr txBox="1">
            <a:spLocks noGrp="1"/>
          </p:cNvSpPr>
          <p:nvPr>
            <p:ph type="body" idx="1"/>
          </p:nvPr>
        </p:nvSpPr>
        <p:spPr>
          <a:xfrm>
            <a:off x="324000" y="3653400"/>
            <a:ext cx="3892500" cy="1167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>
                <a:latin typeface="Letter-join Basic 40" panose="02000505000000020003" pitchFamily="50" charset="0"/>
              </a:rPr>
              <a:t>Each question leads you to a new question until you identify the living thing.</a:t>
            </a:r>
            <a:endParaRPr sz="2100">
              <a:latin typeface="Letter-join Basic 40" panose="02000505000000020003" pitchFamily="50" charset="0"/>
            </a:endParaRPr>
          </a:p>
        </p:txBody>
      </p:sp>
      <p:sp>
        <p:nvSpPr>
          <p:cNvPr id="1301" name="Google Shape;1301;p101"/>
          <p:cNvSpPr txBox="1"/>
          <p:nvPr/>
        </p:nvSpPr>
        <p:spPr>
          <a:xfrm>
            <a:off x="4515450" y="4462800"/>
            <a:ext cx="2517900" cy="3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classification key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02" name="Google Shape;1302;p101"/>
          <p:cNvSpPr txBox="1">
            <a:spLocks noGrp="1"/>
          </p:cNvSpPr>
          <p:nvPr>
            <p:ph type="body" idx="4294967295"/>
          </p:nvPr>
        </p:nvSpPr>
        <p:spPr>
          <a:xfrm>
            <a:off x="6055525" y="1280100"/>
            <a:ext cx="1842600" cy="6780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it have wings?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303" name="Google Shape;1303;p101"/>
          <p:cNvSpPr txBox="1"/>
          <p:nvPr/>
        </p:nvSpPr>
        <p:spPr>
          <a:xfrm>
            <a:off x="5774399" y="1878300"/>
            <a:ext cx="645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9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101"/>
          <p:cNvSpPr txBox="1"/>
          <p:nvPr/>
        </p:nvSpPr>
        <p:spPr>
          <a:xfrm>
            <a:off x="7178161" y="1878300"/>
            <a:ext cx="363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9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305" name="Google Shape;1305;p101"/>
          <p:cNvCxnSpPr>
            <a:stCxn id="1302" idx="2"/>
          </p:cNvCxnSpPr>
          <p:nvPr/>
        </p:nvCxnSpPr>
        <p:spPr>
          <a:xfrm flipH="1">
            <a:off x="6019525" y="1958100"/>
            <a:ext cx="957300" cy="491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06" name="Google Shape;1306;p101"/>
          <p:cNvCxnSpPr>
            <a:stCxn id="1302" idx="2"/>
          </p:cNvCxnSpPr>
          <p:nvPr/>
        </p:nvCxnSpPr>
        <p:spPr>
          <a:xfrm>
            <a:off x="6976825" y="1958100"/>
            <a:ext cx="462900" cy="470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07" name="Google Shape;1307;p101"/>
          <p:cNvSpPr txBox="1">
            <a:spLocks noGrp="1"/>
          </p:cNvSpPr>
          <p:nvPr>
            <p:ph type="body" idx="4294967295"/>
          </p:nvPr>
        </p:nvSpPr>
        <p:spPr>
          <a:xfrm>
            <a:off x="6983050" y="2449500"/>
            <a:ext cx="1632900" cy="6780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it have a shell?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308" name="Google Shape;1308;p101"/>
          <p:cNvSpPr txBox="1"/>
          <p:nvPr/>
        </p:nvSpPr>
        <p:spPr>
          <a:xfrm>
            <a:off x="6879250" y="3190925"/>
            <a:ext cx="4677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9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09" name="Google Shape;1309;p101"/>
          <p:cNvSpPr txBox="1"/>
          <p:nvPr/>
        </p:nvSpPr>
        <p:spPr>
          <a:xfrm>
            <a:off x="8209475" y="3190925"/>
            <a:ext cx="363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9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310" name="Google Shape;1310;p101"/>
          <p:cNvCxnSpPr>
            <a:stCxn id="1307" idx="2"/>
          </p:cNvCxnSpPr>
          <p:nvPr/>
        </p:nvCxnSpPr>
        <p:spPr>
          <a:xfrm flipH="1">
            <a:off x="7066600" y="3127500"/>
            <a:ext cx="7329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11" name="Google Shape;1311;p101"/>
          <p:cNvCxnSpPr>
            <a:stCxn id="1307" idx="2"/>
          </p:cNvCxnSpPr>
          <p:nvPr/>
        </p:nvCxnSpPr>
        <p:spPr>
          <a:xfrm>
            <a:off x="7799500" y="3127500"/>
            <a:ext cx="6873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12" name="Google Shape;1312;p101"/>
          <p:cNvSpPr txBox="1"/>
          <p:nvPr/>
        </p:nvSpPr>
        <p:spPr>
          <a:xfrm>
            <a:off x="6819199" y="3807900"/>
            <a:ext cx="6915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snail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101"/>
          <p:cNvSpPr txBox="1"/>
          <p:nvPr/>
        </p:nvSpPr>
        <p:spPr>
          <a:xfrm>
            <a:off x="8200791" y="3807900"/>
            <a:ext cx="6915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slug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101"/>
          <p:cNvSpPr txBox="1"/>
          <p:nvPr/>
        </p:nvSpPr>
        <p:spPr>
          <a:xfrm>
            <a:off x="4727551" y="3190925"/>
            <a:ext cx="540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9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101"/>
          <p:cNvSpPr txBox="1"/>
          <p:nvPr/>
        </p:nvSpPr>
        <p:spPr>
          <a:xfrm>
            <a:off x="6062290" y="3190925"/>
            <a:ext cx="363900" cy="3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9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316" name="Google Shape;1316;p101"/>
          <p:cNvCxnSpPr>
            <a:stCxn id="1317" idx="2"/>
          </p:cNvCxnSpPr>
          <p:nvPr/>
        </p:nvCxnSpPr>
        <p:spPr>
          <a:xfrm flipH="1">
            <a:off x="4903475" y="3127500"/>
            <a:ext cx="869400" cy="680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18" name="Google Shape;1318;p101"/>
          <p:cNvCxnSpPr>
            <a:stCxn id="1317" idx="2"/>
          </p:cNvCxnSpPr>
          <p:nvPr/>
        </p:nvCxnSpPr>
        <p:spPr>
          <a:xfrm>
            <a:off x="5772875" y="3127500"/>
            <a:ext cx="550800" cy="652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17" name="Google Shape;1317;p101"/>
          <p:cNvSpPr txBox="1">
            <a:spLocks noGrp="1"/>
          </p:cNvSpPr>
          <p:nvPr>
            <p:ph type="body" idx="4294967295"/>
          </p:nvPr>
        </p:nvSpPr>
        <p:spPr>
          <a:xfrm>
            <a:off x="4956425" y="2449500"/>
            <a:ext cx="1632900" cy="6780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it have feathers?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319" name="Google Shape;1319;p101"/>
          <p:cNvSpPr txBox="1"/>
          <p:nvPr/>
        </p:nvSpPr>
        <p:spPr>
          <a:xfrm>
            <a:off x="4572000" y="3807900"/>
            <a:ext cx="6915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robin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101"/>
          <p:cNvSpPr txBox="1"/>
          <p:nvPr/>
        </p:nvSpPr>
        <p:spPr>
          <a:xfrm>
            <a:off x="5674400" y="3807900"/>
            <a:ext cx="11448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butterfly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102"/>
          <p:cNvSpPr txBox="1">
            <a:spLocks noGrp="1"/>
          </p:cNvSpPr>
          <p:nvPr>
            <p:ph type="body" idx="1"/>
          </p:nvPr>
        </p:nvSpPr>
        <p:spPr>
          <a:xfrm>
            <a:off x="324000" y="719850"/>
            <a:ext cx="8603100" cy="37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latin typeface="Letter-join Basic 40" panose="02000505000000020003" pitchFamily="50" charset="0"/>
              </a:rPr>
              <a:t>Which of these questions could not be used on a classification key?</a:t>
            </a:r>
            <a:endParaRPr sz="2000" dirty="0">
              <a:latin typeface="Letter-join Basic 40" panose="02000505000000020003" pitchFamily="50" charset="0"/>
            </a:endParaRPr>
          </a:p>
        </p:txBody>
      </p:sp>
      <p:sp>
        <p:nvSpPr>
          <p:cNvPr id="1326" name="Google Shape;1326;p10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327" name="Google Shape;1327;p102"/>
          <p:cNvSpPr txBox="1">
            <a:spLocks noGrp="1"/>
          </p:cNvSpPr>
          <p:nvPr>
            <p:ph type="body" idx="1"/>
          </p:nvPr>
        </p:nvSpPr>
        <p:spPr>
          <a:xfrm>
            <a:off x="927150" y="1430850"/>
            <a:ext cx="7226400" cy="37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Does it have feathers?</a:t>
            </a:r>
            <a:endParaRPr sz="2000">
              <a:latin typeface="Letter-join Basic 40" panose="02000505000000020003" pitchFamily="50" charset="0"/>
            </a:endParaRPr>
          </a:p>
        </p:txBody>
      </p:sp>
      <p:grpSp>
        <p:nvGrpSpPr>
          <p:cNvPr id="1328" name="Google Shape;1328;p102"/>
          <p:cNvGrpSpPr/>
          <p:nvPr/>
        </p:nvGrpSpPr>
        <p:grpSpPr>
          <a:xfrm>
            <a:off x="323991" y="1391400"/>
            <a:ext cx="457200" cy="457200"/>
            <a:chOff x="1020916" y="1442088"/>
            <a:chExt cx="457200" cy="457200"/>
          </a:xfrm>
        </p:grpSpPr>
        <p:pic>
          <p:nvPicPr>
            <p:cNvPr id="1329" name="Google Shape;1329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1" name="Google Shape;1331;p102"/>
          <p:cNvGrpSpPr/>
          <p:nvPr/>
        </p:nvGrpSpPr>
        <p:grpSpPr>
          <a:xfrm>
            <a:off x="323991" y="2102400"/>
            <a:ext cx="457200" cy="457200"/>
            <a:chOff x="1020916" y="1442088"/>
            <a:chExt cx="457200" cy="457200"/>
          </a:xfrm>
        </p:grpSpPr>
        <p:pic>
          <p:nvPicPr>
            <p:cNvPr id="1332" name="Google Shape;1332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3" name="Google Shape;1333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4" name="Google Shape;1334;p102"/>
          <p:cNvGrpSpPr/>
          <p:nvPr/>
        </p:nvGrpSpPr>
        <p:grpSpPr>
          <a:xfrm>
            <a:off x="323991" y="2813400"/>
            <a:ext cx="457200" cy="457200"/>
            <a:chOff x="1020916" y="1442088"/>
            <a:chExt cx="457200" cy="457200"/>
          </a:xfrm>
        </p:grpSpPr>
        <p:pic>
          <p:nvPicPr>
            <p:cNvPr id="1335" name="Google Shape;1335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6" name="Google Shape;133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7" name="Google Shape;1337;p102"/>
          <p:cNvGrpSpPr/>
          <p:nvPr/>
        </p:nvGrpSpPr>
        <p:grpSpPr>
          <a:xfrm>
            <a:off x="323991" y="3551400"/>
            <a:ext cx="457200" cy="457200"/>
            <a:chOff x="1020916" y="1442088"/>
            <a:chExt cx="457200" cy="457200"/>
          </a:xfrm>
        </p:grpSpPr>
        <p:pic>
          <p:nvPicPr>
            <p:cNvPr id="1338" name="Google Shape;1338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9" name="Google Shape;1339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0" name="Google Shape;1340;p102"/>
          <p:cNvGrpSpPr/>
          <p:nvPr/>
        </p:nvGrpSpPr>
        <p:grpSpPr>
          <a:xfrm>
            <a:off x="323991" y="4289388"/>
            <a:ext cx="457200" cy="457200"/>
            <a:chOff x="1020916" y="1442088"/>
            <a:chExt cx="457200" cy="457200"/>
          </a:xfrm>
        </p:grpSpPr>
        <p:pic>
          <p:nvPicPr>
            <p:cNvPr id="1341" name="Google Shape;1341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2" name="Google Shape;1342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e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43" name="Google Shape;1343;p102"/>
          <p:cNvSpPr txBox="1">
            <a:spLocks noGrp="1"/>
          </p:cNvSpPr>
          <p:nvPr>
            <p:ph type="body" idx="1"/>
          </p:nvPr>
        </p:nvSpPr>
        <p:spPr>
          <a:xfrm>
            <a:off x="927150" y="2141850"/>
            <a:ext cx="7226400" cy="37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How many legs does it have?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344" name="Google Shape;1344;p102"/>
          <p:cNvSpPr txBox="1">
            <a:spLocks noGrp="1"/>
          </p:cNvSpPr>
          <p:nvPr>
            <p:ph type="body" idx="1"/>
          </p:nvPr>
        </p:nvSpPr>
        <p:spPr>
          <a:xfrm>
            <a:off x="927150" y="2859600"/>
            <a:ext cx="7226400" cy="37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Can it breathe underwater?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345" name="Google Shape;1345;p102"/>
          <p:cNvSpPr txBox="1">
            <a:spLocks noGrp="1"/>
          </p:cNvSpPr>
          <p:nvPr>
            <p:ph type="body" idx="1"/>
          </p:nvPr>
        </p:nvSpPr>
        <p:spPr>
          <a:xfrm>
            <a:off x="927150" y="3570600"/>
            <a:ext cx="7226400" cy="37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Does it have sharp claws?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346" name="Google Shape;1346;p102"/>
          <p:cNvSpPr txBox="1">
            <a:spLocks noGrp="1"/>
          </p:cNvSpPr>
          <p:nvPr>
            <p:ph type="body" idx="1"/>
          </p:nvPr>
        </p:nvSpPr>
        <p:spPr>
          <a:xfrm>
            <a:off x="927150" y="4328850"/>
            <a:ext cx="7226400" cy="37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Is it furry?</a:t>
            </a:r>
            <a:endParaRPr sz="2000">
              <a:latin typeface="Letter-join Basic 40" panose="02000505000000020003" pitchFamily="50" charset="0"/>
            </a:endParaRPr>
          </a:p>
        </p:txBody>
      </p:sp>
      <p:pic>
        <p:nvPicPr>
          <p:cNvPr id="1347" name="Google Shape;1347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8" y="20517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103"/>
          <p:cNvSpPr txBox="1">
            <a:spLocks noGrp="1"/>
          </p:cNvSpPr>
          <p:nvPr>
            <p:ph type="body" idx="4294967295"/>
          </p:nvPr>
        </p:nvSpPr>
        <p:spPr>
          <a:xfrm>
            <a:off x="324000" y="759300"/>
            <a:ext cx="7342800" cy="7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>
                <a:latin typeface="Letter-join Basic 40" panose="02000505000000020003" pitchFamily="50" charset="0"/>
              </a:rPr>
              <a:t>Use the classification key to identify the invertebrates.</a:t>
            </a:r>
            <a:endParaRPr sz="2100">
              <a:latin typeface="Letter-join Basic 40" panose="02000505000000020003" pitchFamily="50" charset="0"/>
            </a:endParaRPr>
          </a:p>
        </p:txBody>
      </p:sp>
      <p:sp>
        <p:nvSpPr>
          <p:cNvPr id="1353" name="Google Shape;1353;p103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354" name="Google Shape;1354;p103"/>
          <p:cNvSpPr txBox="1">
            <a:spLocks noGrp="1"/>
          </p:cNvSpPr>
          <p:nvPr>
            <p:ph type="body" idx="4294967295"/>
          </p:nvPr>
        </p:nvSpPr>
        <p:spPr>
          <a:xfrm>
            <a:off x="324000" y="1377150"/>
            <a:ext cx="4371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1)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355" name="Google Shape;1355;p103"/>
          <p:cNvSpPr txBox="1">
            <a:spLocks noGrp="1"/>
          </p:cNvSpPr>
          <p:nvPr>
            <p:ph type="body" idx="4294967295"/>
          </p:nvPr>
        </p:nvSpPr>
        <p:spPr>
          <a:xfrm>
            <a:off x="3328075" y="1377150"/>
            <a:ext cx="4371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2)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356" name="Google Shape;1356;p103"/>
          <p:cNvSpPr txBox="1">
            <a:spLocks noGrp="1"/>
          </p:cNvSpPr>
          <p:nvPr>
            <p:ph type="body" idx="4294967295"/>
          </p:nvPr>
        </p:nvSpPr>
        <p:spPr>
          <a:xfrm>
            <a:off x="6332150" y="1377150"/>
            <a:ext cx="4371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3)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357" name="Google Shape;1357;p103"/>
          <p:cNvSpPr txBox="1">
            <a:spLocks noGrp="1"/>
          </p:cNvSpPr>
          <p:nvPr>
            <p:ph type="body" idx="4294967295"/>
          </p:nvPr>
        </p:nvSpPr>
        <p:spPr>
          <a:xfrm>
            <a:off x="324000" y="3294300"/>
            <a:ext cx="4371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4)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358" name="Google Shape;1358;p103"/>
          <p:cNvSpPr txBox="1">
            <a:spLocks noGrp="1"/>
          </p:cNvSpPr>
          <p:nvPr>
            <p:ph type="body" idx="4294967295"/>
          </p:nvPr>
        </p:nvSpPr>
        <p:spPr>
          <a:xfrm>
            <a:off x="3328075" y="3294300"/>
            <a:ext cx="4371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5)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359" name="Google Shape;1359;p103"/>
          <p:cNvPicPr preferRelativeResize="0"/>
          <p:nvPr/>
        </p:nvPicPr>
        <p:blipFill rotWithShape="1">
          <a:blip r:embed="rId3">
            <a:alphaModFix/>
          </a:blip>
          <a:srcRect l="25154" t="26959" r="29782" b="23924"/>
          <a:stretch/>
        </p:blipFill>
        <p:spPr>
          <a:xfrm>
            <a:off x="3627825" y="1429226"/>
            <a:ext cx="2255035" cy="162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103"/>
          <p:cNvPicPr preferRelativeResize="0"/>
          <p:nvPr/>
        </p:nvPicPr>
        <p:blipFill rotWithShape="1">
          <a:blip r:embed="rId4">
            <a:alphaModFix/>
          </a:blip>
          <a:srcRect l="34670"/>
          <a:stretch/>
        </p:blipFill>
        <p:spPr>
          <a:xfrm>
            <a:off x="6641050" y="1414350"/>
            <a:ext cx="1352275" cy="310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1" name="Google Shape;1361;p103"/>
          <p:cNvPicPr preferRelativeResize="0"/>
          <p:nvPr/>
        </p:nvPicPr>
        <p:blipFill rotWithShape="1">
          <a:blip r:embed="rId5">
            <a:alphaModFix/>
          </a:blip>
          <a:srcRect l="15656" t="12688" r="10455" b="19422"/>
          <a:stretch/>
        </p:blipFill>
        <p:spPr>
          <a:xfrm>
            <a:off x="3627825" y="3356125"/>
            <a:ext cx="2255024" cy="1380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2" name="Google Shape;1362;p103"/>
          <p:cNvPicPr preferRelativeResize="0"/>
          <p:nvPr/>
        </p:nvPicPr>
        <p:blipFill rotWithShape="1">
          <a:blip r:embed="rId6">
            <a:alphaModFix/>
          </a:blip>
          <a:srcRect l="31255" t="27787" r="19822" b="19831"/>
          <a:stretch/>
        </p:blipFill>
        <p:spPr>
          <a:xfrm>
            <a:off x="623800" y="3356125"/>
            <a:ext cx="2289226" cy="138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3" name="Google Shape;1363;p103"/>
          <p:cNvPicPr preferRelativeResize="0"/>
          <p:nvPr/>
        </p:nvPicPr>
        <p:blipFill rotWithShape="1">
          <a:blip r:embed="rId7">
            <a:alphaModFix/>
          </a:blip>
          <a:srcRect l="12642" t="5556" r="27695" b="14494"/>
          <a:stretch/>
        </p:blipFill>
        <p:spPr>
          <a:xfrm>
            <a:off x="623800" y="1376050"/>
            <a:ext cx="2033226" cy="1734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104"/>
          <p:cNvSpPr txBox="1">
            <a:spLocks noGrp="1"/>
          </p:cNvSpPr>
          <p:nvPr>
            <p:ph type="body" idx="1"/>
          </p:nvPr>
        </p:nvSpPr>
        <p:spPr>
          <a:xfrm>
            <a:off x="3313500" y="676900"/>
            <a:ext cx="2013000" cy="5982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legs?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369" name="Google Shape;1369;p104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370" name="Google Shape;1370;p104"/>
          <p:cNvSpPr txBox="1">
            <a:spLocks noGrp="1"/>
          </p:cNvSpPr>
          <p:nvPr>
            <p:ph type="body" idx="1"/>
          </p:nvPr>
        </p:nvSpPr>
        <p:spPr>
          <a:xfrm>
            <a:off x="1913750" y="2025750"/>
            <a:ext cx="2366100" cy="5982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antennae?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  <a:p>
            <a:pPr marL="72000" marR="720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371" name="Google Shape;1371;p104"/>
          <p:cNvSpPr txBox="1">
            <a:spLocks noGrp="1"/>
          </p:cNvSpPr>
          <p:nvPr>
            <p:ph type="body" idx="1"/>
          </p:nvPr>
        </p:nvSpPr>
        <p:spPr>
          <a:xfrm>
            <a:off x="5326500" y="2023950"/>
            <a:ext cx="3493500" cy="6018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a spotty pattern on its skin?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372" name="Google Shape;1372;p104"/>
          <p:cNvSpPr txBox="1"/>
          <p:nvPr/>
        </p:nvSpPr>
        <p:spPr>
          <a:xfrm>
            <a:off x="3313500" y="146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104"/>
          <p:cNvSpPr txBox="1"/>
          <p:nvPr/>
        </p:nvSpPr>
        <p:spPr>
          <a:xfrm>
            <a:off x="4935200" y="146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374" name="Google Shape;1374;p104"/>
          <p:cNvCxnSpPr>
            <a:stCxn id="1368" idx="2"/>
          </p:cNvCxnSpPr>
          <p:nvPr/>
        </p:nvCxnSpPr>
        <p:spPr>
          <a:xfrm flipH="1">
            <a:off x="3261600" y="127510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75" name="Google Shape;1375;p104"/>
          <p:cNvCxnSpPr>
            <a:stCxn id="1368" idx="2"/>
          </p:cNvCxnSpPr>
          <p:nvPr/>
        </p:nvCxnSpPr>
        <p:spPr>
          <a:xfrm>
            <a:off x="4320000" y="1275100"/>
            <a:ext cx="9930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76" name="Google Shape;1376;p104"/>
          <p:cNvCxnSpPr>
            <a:stCxn id="1370" idx="2"/>
          </p:cNvCxnSpPr>
          <p:nvPr/>
        </p:nvCxnSpPr>
        <p:spPr>
          <a:xfrm flipH="1">
            <a:off x="2054600" y="2623950"/>
            <a:ext cx="1042200" cy="574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77" name="Google Shape;1377;p104"/>
          <p:cNvCxnSpPr/>
          <p:nvPr/>
        </p:nvCxnSpPr>
        <p:spPr>
          <a:xfrm>
            <a:off x="3093100" y="2624000"/>
            <a:ext cx="1042200" cy="574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78" name="Google Shape;1378;p104"/>
          <p:cNvSpPr txBox="1"/>
          <p:nvPr/>
        </p:nvSpPr>
        <p:spPr>
          <a:xfrm>
            <a:off x="6501925" y="28128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79" name="Google Shape;1379;p104"/>
          <p:cNvSpPr txBox="1"/>
          <p:nvPr/>
        </p:nvSpPr>
        <p:spPr>
          <a:xfrm>
            <a:off x="8123625" y="28128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380" name="Google Shape;1380;p104"/>
          <p:cNvCxnSpPr/>
          <p:nvPr/>
        </p:nvCxnSpPr>
        <p:spPr>
          <a:xfrm flipH="1">
            <a:off x="6450025" y="262395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81" name="Google Shape;1381;p104"/>
          <p:cNvCxnSpPr/>
          <p:nvPr/>
        </p:nvCxnSpPr>
        <p:spPr>
          <a:xfrm>
            <a:off x="7508425" y="2623950"/>
            <a:ext cx="9930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82" name="Google Shape;1382;p104"/>
          <p:cNvSpPr txBox="1"/>
          <p:nvPr/>
        </p:nvSpPr>
        <p:spPr>
          <a:xfrm>
            <a:off x="5963300" y="3384150"/>
            <a:ext cx="12273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sea snail (mollusc)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83" name="Google Shape;1383;p104"/>
          <p:cNvSpPr txBox="1"/>
          <p:nvPr/>
        </p:nvSpPr>
        <p:spPr>
          <a:xfrm>
            <a:off x="7628550" y="3384150"/>
            <a:ext cx="11181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cuttlefish (mollusc)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84" name="Google Shape;1384;p104"/>
          <p:cNvSpPr txBox="1"/>
          <p:nvPr/>
        </p:nvSpPr>
        <p:spPr>
          <a:xfrm>
            <a:off x="2040925" y="2700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104"/>
          <p:cNvSpPr txBox="1"/>
          <p:nvPr/>
        </p:nvSpPr>
        <p:spPr>
          <a:xfrm>
            <a:off x="3754225" y="2700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104"/>
          <p:cNvSpPr txBox="1"/>
          <p:nvPr/>
        </p:nvSpPr>
        <p:spPr>
          <a:xfrm>
            <a:off x="3877750" y="3193850"/>
            <a:ext cx="1647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wasp spider (arachnid)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104"/>
          <p:cNvSpPr txBox="1"/>
          <p:nvPr/>
        </p:nvSpPr>
        <p:spPr>
          <a:xfrm>
            <a:off x="316975" y="4067275"/>
            <a:ext cx="1824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praying mantis (insect)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88" name="Google Shape;1388;p104"/>
          <p:cNvSpPr txBox="1"/>
          <p:nvPr/>
        </p:nvSpPr>
        <p:spPr>
          <a:xfrm>
            <a:off x="2357300" y="4114875"/>
            <a:ext cx="1647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woodlouse (crustacean)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89" name="Google Shape;1389;p104"/>
          <p:cNvSpPr txBox="1">
            <a:spLocks noGrp="1"/>
          </p:cNvSpPr>
          <p:nvPr>
            <p:ph type="body" idx="1"/>
          </p:nvPr>
        </p:nvSpPr>
        <p:spPr>
          <a:xfrm>
            <a:off x="680500" y="3193850"/>
            <a:ext cx="2818200" cy="3120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Is the animal green?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  <a:p>
            <a:pPr marL="72000" marR="720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cxnSp>
        <p:nvCxnSpPr>
          <p:cNvPr id="1390" name="Google Shape;1390;p104"/>
          <p:cNvCxnSpPr/>
          <p:nvPr/>
        </p:nvCxnSpPr>
        <p:spPr>
          <a:xfrm flipH="1">
            <a:off x="795938" y="3492725"/>
            <a:ext cx="1042200" cy="574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1" name="Google Shape;1391;p104"/>
          <p:cNvCxnSpPr/>
          <p:nvPr/>
        </p:nvCxnSpPr>
        <p:spPr>
          <a:xfrm>
            <a:off x="1924438" y="3492775"/>
            <a:ext cx="1042200" cy="574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92" name="Google Shape;1392;p104"/>
          <p:cNvSpPr txBox="1"/>
          <p:nvPr/>
        </p:nvSpPr>
        <p:spPr>
          <a:xfrm>
            <a:off x="872263" y="3568775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393" name="Google Shape;1393;p104"/>
          <p:cNvSpPr txBox="1"/>
          <p:nvPr/>
        </p:nvSpPr>
        <p:spPr>
          <a:xfrm>
            <a:off x="2585563" y="3568775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105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Groups within vertebrates and invertebrates</a:t>
            </a:r>
            <a:endParaRPr/>
          </a:p>
        </p:txBody>
      </p:sp>
      <p:sp>
        <p:nvSpPr>
          <p:cNvPr id="1399" name="Google Shape;1399;p105"/>
          <p:cNvSpPr txBox="1">
            <a:spLocks noGrp="1"/>
          </p:cNvSpPr>
          <p:nvPr>
            <p:ph type="body" idx="4294967295"/>
          </p:nvPr>
        </p:nvSpPr>
        <p:spPr>
          <a:xfrm>
            <a:off x="324000" y="759300"/>
            <a:ext cx="7342800" cy="76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>
                <a:latin typeface="Letter-join Basic 40" panose="02000505000000020003" pitchFamily="50" charset="0"/>
              </a:rPr>
              <a:t>Use the classification key to identify the invertebrates.</a:t>
            </a:r>
            <a:endParaRPr sz="2100">
              <a:latin typeface="Letter-join Basic 40" panose="02000505000000020003" pitchFamily="50" charset="0"/>
            </a:endParaRPr>
          </a:p>
        </p:txBody>
      </p:sp>
      <p:sp>
        <p:nvSpPr>
          <p:cNvPr id="1400" name="Google Shape;1400;p105"/>
          <p:cNvSpPr txBox="1">
            <a:spLocks noGrp="1"/>
          </p:cNvSpPr>
          <p:nvPr>
            <p:ph type="body" idx="4294967295"/>
          </p:nvPr>
        </p:nvSpPr>
        <p:spPr>
          <a:xfrm>
            <a:off x="324000" y="1377150"/>
            <a:ext cx="24339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1) </a:t>
            </a: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wasp spider (arachnid)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401" name="Google Shape;1401;p105"/>
          <p:cNvSpPr txBox="1">
            <a:spLocks noGrp="1"/>
          </p:cNvSpPr>
          <p:nvPr>
            <p:ph type="body" idx="4294967295"/>
          </p:nvPr>
        </p:nvSpPr>
        <p:spPr>
          <a:xfrm>
            <a:off x="3328075" y="1377150"/>
            <a:ext cx="22506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2) </a:t>
            </a: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sea snail (mollusc)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402" name="Google Shape;1402;p105"/>
          <p:cNvSpPr txBox="1">
            <a:spLocks noGrp="1"/>
          </p:cNvSpPr>
          <p:nvPr>
            <p:ph type="body" idx="4294967295"/>
          </p:nvPr>
        </p:nvSpPr>
        <p:spPr>
          <a:xfrm>
            <a:off x="6332150" y="1377150"/>
            <a:ext cx="22506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3) </a:t>
            </a: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praying mantis (insect) 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403" name="Google Shape;1403;p105"/>
          <p:cNvSpPr txBox="1">
            <a:spLocks noGrp="1"/>
          </p:cNvSpPr>
          <p:nvPr>
            <p:ph type="body" idx="4294967295"/>
          </p:nvPr>
        </p:nvSpPr>
        <p:spPr>
          <a:xfrm>
            <a:off x="324000" y="3294300"/>
            <a:ext cx="22506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4) </a:t>
            </a: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woodlouse (crustacean)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404" name="Google Shape;1404;p105"/>
          <p:cNvSpPr txBox="1">
            <a:spLocks noGrp="1"/>
          </p:cNvSpPr>
          <p:nvPr>
            <p:ph type="body" idx="4294967295"/>
          </p:nvPr>
        </p:nvSpPr>
        <p:spPr>
          <a:xfrm>
            <a:off x="3328075" y="3294300"/>
            <a:ext cx="2644500" cy="48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5) </a:t>
            </a:r>
            <a:r>
              <a:rPr lang="en-GB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cuttlefish (mollusc)</a:t>
            </a:r>
            <a:endParaRPr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pic>
        <p:nvPicPr>
          <p:cNvPr id="1405" name="Google Shape;1405;p105"/>
          <p:cNvPicPr preferRelativeResize="0"/>
          <p:nvPr/>
        </p:nvPicPr>
        <p:blipFill rotWithShape="1">
          <a:blip r:embed="rId3">
            <a:alphaModFix/>
          </a:blip>
          <a:srcRect l="25154" t="26959" r="29782" b="23924"/>
          <a:stretch/>
        </p:blipFill>
        <p:spPr>
          <a:xfrm>
            <a:off x="3328075" y="2159996"/>
            <a:ext cx="1131018" cy="816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6" name="Google Shape;1406;p105"/>
          <p:cNvPicPr preferRelativeResize="0"/>
          <p:nvPr/>
        </p:nvPicPr>
        <p:blipFill rotWithShape="1">
          <a:blip r:embed="rId4">
            <a:alphaModFix/>
          </a:blip>
          <a:srcRect l="34670"/>
          <a:stretch/>
        </p:blipFill>
        <p:spPr>
          <a:xfrm>
            <a:off x="7506714" y="1793109"/>
            <a:ext cx="678236" cy="1557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7" name="Google Shape;1407;p105"/>
          <p:cNvPicPr preferRelativeResize="0"/>
          <p:nvPr/>
        </p:nvPicPr>
        <p:blipFill rotWithShape="1">
          <a:blip r:embed="rId5">
            <a:alphaModFix/>
          </a:blip>
          <a:srcRect l="15656" t="12688" r="10455" b="19422"/>
          <a:stretch/>
        </p:blipFill>
        <p:spPr>
          <a:xfrm>
            <a:off x="3328087" y="4054335"/>
            <a:ext cx="1131011" cy="692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8" name="Google Shape;1408;p105"/>
          <p:cNvPicPr preferRelativeResize="0"/>
          <p:nvPr/>
        </p:nvPicPr>
        <p:blipFill rotWithShape="1">
          <a:blip r:embed="rId6">
            <a:alphaModFix/>
          </a:blip>
          <a:srcRect l="31255" t="27787" r="19822" b="19831"/>
          <a:stretch/>
        </p:blipFill>
        <p:spPr>
          <a:xfrm>
            <a:off x="559600" y="4054335"/>
            <a:ext cx="1148166" cy="692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9" name="Google Shape;1409;p105"/>
          <p:cNvPicPr preferRelativeResize="0"/>
          <p:nvPr/>
        </p:nvPicPr>
        <p:blipFill rotWithShape="1">
          <a:blip r:embed="rId7">
            <a:alphaModFix/>
          </a:blip>
          <a:srcRect l="12642" t="5556" r="27695" b="14494"/>
          <a:stretch/>
        </p:blipFill>
        <p:spPr>
          <a:xfrm>
            <a:off x="665025" y="2200325"/>
            <a:ext cx="1019770" cy="870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p106"/>
          <p:cNvSpPr txBox="1">
            <a:spLocks noGrp="1"/>
          </p:cNvSpPr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Vertebrates and invertebrates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415" name="Google Shape;1415;p106"/>
          <p:cNvSpPr txBox="1">
            <a:spLocks noGrp="1"/>
          </p:cNvSpPr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Groups within vertebrates and invertebrates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416" name="Google Shape;1416;p106"/>
          <p:cNvSpPr txBox="1">
            <a:spLocks noGrp="1"/>
          </p:cNvSpPr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Creating classification keys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417" name="Google Shape;1417;p106"/>
          <p:cNvSpPr txBox="1">
            <a:spLocks noGrp="1"/>
          </p:cNvSpPr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How and why we group animals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418" name="Google Shape;1418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75" y="37004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p107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195500" cy="68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We can use our knowledge of similarities and differences between animals to create </a:t>
            </a:r>
            <a:r>
              <a:rPr lang="en-GB" sz="2000" b="1">
                <a:latin typeface="Letter-join Basic 40" panose="02000505000000020003" pitchFamily="50" charset="0"/>
              </a:rPr>
              <a:t>classification keys</a:t>
            </a:r>
            <a:r>
              <a:rPr lang="en-GB" sz="2000">
                <a:latin typeface="Letter-join Basic 40" panose="02000505000000020003" pitchFamily="50" charset="0"/>
              </a:rPr>
              <a:t>.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424" name="Google Shape;1424;p107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sp>
        <p:nvSpPr>
          <p:cNvPr id="1425" name="Google Shape;1425;p107"/>
          <p:cNvSpPr txBox="1">
            <a:spLocks noGrp="1"/>
          </p:cNvSpPr>
          <p:nvPr>
            <p:ph type="body" idx="1"/>
          </p:nvPr>
        </p:nvSpPr>
        <p:spPr>
          <a:xfrm>
            <a:off x="324000" y="1666000"/>
            <a:ext cx="8496000" cy="108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Sofia has five </a:t>
            </a:r>
            <a:r>
              <a:rPr lang="en-GB" sz="2000" b="1">
                <a:latin typeface="Letter-join Basic 40" panose="02000505000000020003" pitchFamily="50" charset="0"/>
              </a:rPr>
              <a:t>invertebrates </a:t>
            </a:r>
            <a:r>
              <a:rPr lang="en-GB" sz="2000">
                <a:latin typeface="Letter-join Basic 40" panose="02000505000000020003" pitchFamily="50" charset="0"/>
              </a:rPr>
              <a:t>that she found in the school grounds and would like to create a classification key to help other children </a:t>
            </a:r>
            <a:r>
              <a:rPr lang="en-GB" sz="2000" b="1">
                <a:latin typeface="Letter-join Basic 40" panose="02000505000000020003" pitchFamily="50" charset="0"/>
              </a:rPr>
              <a:t>identify </a:t>
            </a:r>
            <a:r>
              <a:rPr lang="en-GB" sz="2000">
                <a:latin typeface="Letter-join Basic 40" panose="02000505000000020003" pitchFamily="50" charset="0"/>
              </a:rPr>
              <a:t>them and learn more about invertebrate groups.</a:t>
            </a:r>
            <a:endParaRPr sz="2000">
              <a:latin typeface="Letter-join Basic 40" panose="02000505000000020003" pitchFamily="50" charset="0"/>
            </a:endParaRPr>
          </a:p>
        </p:txBody>
      </p:sp>
      <p:pic>
        <p:nvPicPr>
          <p:cNvPr id="1426" name="Google Shape;1426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24001" y="3039081"/>
            <a:ext cx="953899" cy="831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27" name="Google Shape;1427;p107"/>
          <p:cNvSpPr txBox="1"/>
          <p:nvPr/>
        </p:nvSpPr>
        <p:spPr>
          <a:xfrm>
            <a:off x="324000" y="3870325"/>
            <a:ext cx="717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Sofia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428" name="Google Shape;1428;p107"/>
          <p:cNvPicPr preferRelativeResize="0"/>
          <p:nvPr/>
        </p:nvPicPr>
        <p:blipFill rotWithShape="1">
          <a:blip r:embed="rId4">
            <a:alphaModFix/>
          </a:blip>
          <a:srcRect l="10635" t="3518" r="37937" b="25267"/>
          <a:stretch/>
        </p:blipFill>
        <p:spPr>
          <a:xfrm>
            <a:off x="1514775" y="2898301"/>
            <a:ext cx="1476544" cy="142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9" name="Google Shape;1429;p107"/>
          <p:cNvPicPr preferRelativeResize="0"/>
          <p:nvPr/>
        </p:nvPicPr>
        <p:blipFill rotWithShape="1">
          <a:blip r:embed="rId5">
            <a:alphaModFix/>
          </a:blip>
          <a:srcRect l="18832" t="20999" r="22953" b="31937"/>
          <a:stretch/>
        </p:blipFill>
        <p:spPr>
          <a:xfrm>
            <a:off x="7318702" y="2898301"/>
            <a:ext cx="1318923" cy="1421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0" name="Google Shape;1430;p107"/>
          <p:cNvPicPr preferRelativeResize="0"/>
          <p:nvPr/>
        </p:nvPicPr>
        <p:blipFill rotWithShape="1">
          <a:blip r:embed="rId6">
            <a:alphaModFix/>
          </a:blip>
          <a:srcRect r="10873" b="16950"/>
          <a:stretch/>
        </p:blipFill>
        <p:spPr>
          <a:xfrm>
            <a:off x="4026866" y="2898301"/>
            <a:ext cx="2201853" cy="142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" name="Google Shape;1431;p107"/>
          <p:cNvPicPr preferRelativeResize="0"/>
          <p:nvPr/>
        </p:nvPicPr>
        <p:blipFill rotWithShape="1">
          <a:blip r:embed="rId7">
            <a:alphaModFix/>
          </a:blip>
          <a:srcRect l="26259" t="14763" r="30192"/>
          <a:stretch/>
        </p:blipFill>
        <p:spPr>
          <a:xfrm>
            <a:off x="6228730" y="2898300"/>
            <a:ext cx="1089968" cy="142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2" name="Google Shape;1432;p107"/>
          <p:cNvPicPr preferRelativeResize="0"/>
          <p:nvPr/>
        </p:nvPicPr>
        <p:blipFill rotWithShape="1">
          <a:blip r:embed="rId8">
            <a:alphaModFix/>
          </a:blip>
          <a:srcRect l="31101" t="11927" r="34228" b="14494"/>
          <a:stretch/>
        </p:blipFill>
        <p:spPr>
          <a:xfrm>
            <a:off x="2991317" y="2898300"/>
            <a:ext cx="1035549" cy="1421699"/>
          </a:xfrm>
          <a:prstGeom prst="rect">
            <a:avLst/>
          </a:prstGeom>
          <a:noFill/>
          <a:ln>
            <a:noFill/>
          </a:ln>
        </p:spPr>
      </p:pic>
      <p:sp>
        <p:nvSpPr>
          <p:cNvPr id="1433" name="Google Shape;1433;p107"/>
          <p:cNvSpPr txBox="1"/>
          <p:nvPr/>
        </p:nvSpPr>
        <p:spPr>
          <a:xfrm>
            <a:off x="1514775" y="4320000"/>
            <a:ext cx="4137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Sofia’s invertebrates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p108"/>
          <p:cNvSpPr txBox="1">
            <a:spLocks noGrp="1"/>
          </p:cNvSpPr>
          <p:nvPr>
            <p:ph type="body" idx="1"/>
          </p:nvPr>
        </p:nvSpPr>
        <p:spPr>
          <a:xfrm>
            <a:off x="324000" y="759300"/>
            <a:ext cx="7068000" cy="79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What are the observable characteristics of the animals Sofia has found?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439" name="Google Shape;1439;p108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sp>
        <p:nvSpPr>
          <p:cNvPr id="1440" name="Google Shape;1440;p108"/>
          <p:cNvSpPr txBox="1">
            <a:spLocks noGrp="1"/>
          </p:cNvSpPr>
          <p:nvPr>
            <p:ph type="body" idx="1"/>
          </p:nvPr>
        </p:nvSpPr>
        <p:spPr>
          <a:xfrm>
            <a:off x="324000" y="4122600"/>
            <a:ext cx="7068000" cy="39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We can use these to create a </a:t>
            </a:r>
            <a:r>
              <a:rPr lang="en-GB" b="1">
                <a:latin typeface="Letter-join Basic 40" panose="02000505000000020003" pitchFamily="50" charset="0"/>
              </a:rPr>
              <a:t>classification key</a:t>
            </a:r>
            <a:r>
              <a:rPr lang="en-GB">
                <a:latin typeface="Letter-join Basic 40" panose="02000505000000020003" pitchFamily="50" charset="0"/>
              </a:rPr>
              <a:t>.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441" name="Google Shape;1441;p108"/>
          <p:cNvPicPr preferRelativeResize="0"/>
          <p:nvPr/>
        </p:nvPicPr>
        <p:blipFill rotWithShape="1">
          <a:blip r:embed="rId3">
            <a:alphaModFix/>
          </a:blip>
          <a:srcRect l="10635" t="3518" r="37937" b="25267"/>
          <a:stretch/>
        </p:blipFill>
        <p:spPr>
          <a:xfrm>
            <a:off x="284225" y="1942838"/>
            <a:ext cx="1682493" cy="161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108"/>
          <p:cNvPicPr preferRelativeResize="0"/>
          <p:nvPr/>
        </p:nvPicPr>
        <p:blipFill rotWithShape="1">
          <a:blip r:embed="rId4">
            <a:alphaModFix/>
          </a:blip>
          <a:srcRect l="18832" t="20999" r="22953" b="31937"/>
          <a:stretch/>
        </p:blipFill>
        <p:spPr>
          <a:xfrm>
            <a:off x="7356900" y="1942839"/>
            <a:ext cx="1502888" cy="1619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3" name="Google Shape;1443;p108"/>
          <p:cNvPicPr preferRelativeResize="0"/>
          <p:nvPr/>
        </p:nvPicPr>
        <p:blipFill rotWithShape="1">
          <a:blip r:embed="rId5">
            <a:alphaModFix/>
          </a:blip>
          <a:srcRect r="10873" b="16950"/>
          <a:stretch/>
        </p:blipFill>
        <p:spPr>
          <a:xfrm>
            <a:off x="3376311" y="1942839"/>
            <a:ext cx="2508970" cy="161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4" name="Google Shape;1444;p108"/>
          <p:cNvPicPr preferRelativeResize="0"/>
          <p:nvPr/>
        </p:nvPicPr>
        <p:blipFill rotWithShape="1">
          <a:blip r:embed="rId6">
            <a:alphaModFix/>
          </a:blip>
          <a:srcRect l="26259" t="14763" r="30192"/>
          <a:stretch/>
        </p:blipFill>
        <p:spPr>
          <a:xfrm>
            <a:off x="6000094" y="1942837"/>
            <a:ext cx="1241997" cy="1619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5" name="Google Shape;1445;p108"/>
          <p:cNvPicPr preferRelativeResize="0"/>
          <p:nvPr/>
        </p:nvPicPr>
        <p:blipFill rotWithShape="1">
          <a:blip r:embed="rId7">
            <a:alphaModFix/>
          </a:blip>
          <a:srcRect l="31101" t="11927" r="34228" b="14494"/>
          <a:stretch/>
        </p:blipFill>
        <p:spPr>
          <a:xfrm>
            <a:off x="2081520" y="1942838"/>
            <a:ext cx="1179987" cy="161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446" name="Google Shape;1446;p108"/>
          <p:cNvSpPr txBox="1"/>
          <p:nvPr/>
        </p:nvSpPr>
        <p:spPr>
          <a:xfrm>
            <a:off x="284225" y="35628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bee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108"/>
          <p:cNvSpPr txBox="1"/>
          <p:nvPr/>
        </p:nvSpPr>
        <p:spPr>
          <a:xfrm>
            <a:off x="2081525" y="35628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spider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108"/>
          <p:cNvSpPr txBox="1"/>
          <p:nvPr/>
        </p:nvSpPr>
        <p:spPr>
          <a:xfrm>
            <a:off x="3376300" y="35628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snail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108"/>
          <p:cNvSpPr txBox="1"/>
          <p:nvPr/>
        </p:nvSpPr>
        <p:spPr>
          <a:xfrm>
            <a:off x="6000100" y="35628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ant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108"/>
          <p:cNvSpPr txBox="1"/>
          <p:nvPr/>
        </p:nvSpPr>
        <p:spPr>
          <a:xfrm>
            <a:off x="7356900" y="35628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slug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109"/>
          <p:cNvSpPr txBox="1">
            <a:spLocks noGrp="1"/>
          </p:cNvSpPr>
          <p:nvPr>
            <p:ph type="body" idx="1"/>
          </p:nvPr>
        </p:nvSpPr>
        <p:spPr>
          <a:xfrm>
            <a:off x="324000" y="704350"/>
            <a:ext cx="7135200" cy="101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900">
                <a:latin typeface="Letter-join Basic 40" panose="02000505000000020003" pitchFamily="50" charset="0"/>
              </a:rPr>
              <a:t>To create a </a:t>
            </a:r>
            <a:r>
              <a:rPr lang="en-GB" sz="1900" b="1">
                <a:latin typeface="Letter-join Basic 40" panose="02000505000000020003" pitchFamily="50" charset="0"/>
              </a:rPr>
              <a:t>classification key</a:t>
            </a:r>
            <a:r>
              <a:rPr lang="en-GB" sz="1900">
                <a:latin typeface="Letter-join Basic 40" panose="02000505000000020003" pitchFamily="50" charset="0"/>
              </a:rPr>
              <a:t>, first we need to ask a yes / no question that will divide these animals into two groups, based on their observable characteristics.</a:t>
            </a:r>
            <a:endParaRPr sz="1900">
              <a:latin typeface="Letter-join Basic 40" panose="02000505000000020003" pitchFamily="50" charset="0"/>
            </a:endParaRPr>
          </a:p>
        </p:txBody>
      </p:sp>
      <p:sp>
        <p:nvSpPr>
          <p:cNvPr id="1456" name="Google Shape;1456;p109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pic>
        <p:nvPicPr>
          <p:cNvPr id="1457" name="Google Shape;1457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24001" y="2571756"/>
            <a:ext cx="953899" cy="831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58" name="Google Shape;1458;p109"/>
          <p:cNvSpPr txBox="1"/>
          <p:nvPr/>
        </p:nvSpPr>
        <p:spPr>
          <a:xfrm>
            <a:off x="324000" y="3403000"/>
            <a:ext cx="717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Sofia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459" name="Google Shape;1459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50597" y="1814600"/>
            <a:ext cx="1536600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0" name="Google Shape;1460;p109"/>
          <p:cNvSpPr txBox="1">
            <a:spLocks noGrp="1"/>
          </p:cNvSpPr>
          <p:nvPr>
            <p:ph type="body" idx="1"/>
          </p:nvPr>
        </p:nvSpPr>
        <p:spPr>
          <a:xfrm>
            <a:off x="1468825" y="1870400"/>
            <a:ext cx="1490400" cy="9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Does the animal have legs?</a:t>
            </a:r>
            <a:endParaRPr sz="2000">
              <a:latin typeface="Letter-join Basic 40" panose="02000505000000020003" pitchFamily="50" charset="0"/>
            </a:endParaRPr>
          </a:p>
        </p:txBody>
      </p:sp>
      <p:pic>
        <p:nvPicPr>
          <p:cNvPr id="1461" name="Google Shape;1461;p109"/>
          <p:cNvPicPr preferRelativeResize="0"/>
          <p:nvPr/>
        </p:nvPicPr>
        <p:blipFill rotWithShape="1">
          <a:blip r:embed="rId5">
            <a:alphaModFix/>
          </a:blip>
          <a:srcRect l="10635" t="3518" r="37937" b="25267"/>
          <a:stretch/>
        </p:blipFill>
        <p:spPr>
          <a:xfrm>
            <a:off x="3869975" y="1723751"/>
            <a:ext cx="936570" cy="90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2" name="Google Shape;1462;p109"/>
          <p:cNvPicPr preferRelativeResize="0"/>
          <p:nvPr/>
        </p:nvPicPr>
        <p:blipFill rotWithShape="1">
          <a:blip r:embed="rId6">
            <a:alphaModFix/>
          </a:blip>
          <a:srcRect l="18832" t="20999" r="22953" b="31937"/>
          <a:stretch/>
        </p:blipFill>
        <p:spPr>
          <a:xfrm>
            <a:off x="7807023" y="1723751"/>
            <a:ext cx="836591" cy="901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3" name="Google Shape;1463;p109"/>
          <p:cNvPicPr preferRelativeResize="0"/>
          <p:nvPr/>
        </p:nvPicPr>
        <p:blipFill rotWithShape="1">
          <a:blip r:embed="rId7">
            <a:alphaModFix/>
          </a:blip>
          <a:srcRect r="10873" b="16950"/>
          <a:stretch/>
        </p:blipFill>
        <p:spPr>
          <a:xfrm>
            <a:off x="5591203" y="1723751"/>
            <a:ext cx="1396634" cy="90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109"/>
          <p:cNvPicPr preferRelativeResize="0"/>
          <p:nvPr/>
        </p:nvPicPr>
        <p:blipFill rotWithShape="1">
          <a:blip r:embed="rId8">
            <a:alphaModFix/>
          </a:blip>
          <a:srcRect l="26259" t="14763" r="30192"/>
          <a:stretch/>
        </p:blipFill>
        <p:spPr>
          <a:xfrm>
            <a:off x="7051749" y="1723750"/>
            <a:ext cx="691366" cy="90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109"/>
          <p:cNvPicPr preferRelativeResize="0"/>
          <p:nvPr/>
        </p:nvPicPr>
        <p:blipFill rotWithShape="1">
          <a:blip r:embed="rId9">
            <a:alphaModFix/>
          </a:blip>
          <a:srcRect l="31101" t="11927" r="34228" b="14494"/>
          <a:stretch/>
        </p:blipFill>
        <p:spPr>
          <a:xfrm>
            <a:off x="4870450" y="1723751"/>
            <a:ext cx="656848" cy="901798"/>
          </a:xfrm>
          <a:prstGeom prst="rect">
            <a:avLst/>
          </a:prstGeom>
          <a:noFill/>
          <a:ln>
            <a:noFill/>
          </a:ln>
        </p:spPr>
      </p:pic>
      <p:sp>
        <p:nvSpPr>
          <p:cNvPr id="1466" name="Google Shape;1466;p109"/>
          <p:cNvSpPr txBox="1">
            <a:spLocks noGrp="1"/>
          </p:cNvSpPr>
          <p:nvPr>
            <p:ph type="body" idx="4294967295"/>
          </p:nvPr>
        </p:nvSpPr>
        <p:spPr>
          <a:xfrm>
            <a:off x="4265425" y="2700000"/>
            <a:ext cx="2340300" cy="732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legs?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467" name="Google Shape;1467;p109"/>
          <p:cNvSpPr txBox="1"/>
          <p:nvPr/>
        </p:nvSpPr>
        <p:spPr>
          <a:xfrm>
            <a:off x="4265413" y="34871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468" name="Google Shape;1468;p109"/>
          <p:cNvSpPr txBox="1"/>
          <p:nvPr/>
        </p:nvSpPr>
        <p:spPr>
          <a:xfrm>
            <a:off x="5887113" y="34871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469" name="Google Shape;1469;p109"/>
          <p:cNvCxnSpPr>
            <a:stCxn id="1466" idx="2"/>
          </p:cNvCxnSpPr>
          <p:nvPr/>
        </p:nvCxnSpPr>
        <p:spPr>
          <a:xfrm flipH="1">
            <a:off x="4377175" y="343260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0" name="Google Shape;1470;p109"/>
          <p:cNvCxnSpPr>
            <a:stCxn id="1466" idx="2"/>
          </p:cNvCxnSpPr>
          <p:nvPr/>
        </p:nvCxnSpPr>
        <p:spPr>
          <a:xfrm>
            <a:off x="5435575" y="3432600"/>
            <a:ext cx="817500" cy="75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471" name="Google Shape;1471;p109"/>
          <p:cNvPicPr preferRelativeResize="0"/>
          <p:nvPr/>
        </p:nvPicPr>
        <p:blipFill rotWithShape="1">
          <a:blip r:embed="rId5">
            <a:alphaModFix/>
          </a:blip>
          <a:srcRect l="10635" t="3518" r="37937" b="25267"/>
          <a:stretch/>
        </p:blipFill>
        <p:spPr>
          <a:xfrm>
            <a:off x="1717550" y="3487101"/>
            <a:ext cx="936570" cy="90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2" name="Google Shape;1472;p109"/>
          <p:cNvPicPr preferRelativeResize="0"/>
          <p:nvPr/>
        </p:nvPicPr>
        <p:blipFill rotWithShape="1">
          <a:blip r:embed="rId8">
            <a:alphaModFix/>
          </a:blip>
          <a:srcRect l="26259" t="14763" r="30192"/>
          <a:stretch/>
        </p:blipFill>
        <p:spPr>
          <a:xfrm>
            <a:off x="3438774" y="3487100"/>
            <a:ext cx="691366" cy="90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3" name="Google Shape;1473;p109"/>
          <p:cNvPicPr preferRelativeResize="0"/>
          <p:nvPr/>
        </p:nvPicPr>
        <p:blipFill rotWithShape="1">
          <a:blip r:embed="rId9">
            <a:alphaModFix/>
          </a:blip>
          <a:srcRect l="31101" t="11927" r="34228" b="14494"/>
          <a:stretch/>
        </p:blipFill>
        <p:spPr>
          <a:xfrm>
            <a:off x="2718025" y="3487101"/>
            <a:ext cx="656848" cy="901798"/>
          </a:xfrm>
          <a:prstGeom prst="rect">
            <a:avLst/>
          </a:prstGeom>
          <a:noFill/>
          <a:ln>
            <a:noFill/>
          </a:ln>
        </p:spPr>
      </p:pic>
      <p:sp>
        <p:nvSpPr>
          <p:cNvPr id="1474" name="Google Shape;1474;p109"/>
          <p:cNvSpPr txBox="1"/>
          <p:nvPr/>
        </p:nvSpPr>
        <p:spPr>
          <a:xfrm>
            <a:off x="1717550" y="43889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bee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475" name="Google Shape;1475;p109"/>
          <p:cNvSpPr txBox="1"/>
          <p:nvPr/>
        </p:nvSpPr>
        <p:spPr>
          <a:xfrm>
            <a:off x="2718025" y="43889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spider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476" name="Google Shape;1476;p109"/>
          <p:cNvSpPr txBox="1"/>
          <p:nvPr/>
        </p:nvSpPr>
        <p:spPr>
          <a:xfrm>
            <a:off x="3438775" y="43889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ant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477" name="Google Shape;1477;p109"/>
          <p:cNvPicPr preferRelativeResize="0"/>
          <p:nvPr/>
        </p:nvPicPr>
        <p:blipFill rotWithShape="1">
          <a:blip r:embed="rId6">
            <a:alphaModFix/>
          </a:blip>
          <a:srcRect l="18832" t="20999" r="22953" b="31937"/>
          <a:stretch/>
        </p:blipFill>
        <p:spPr>
          <a:xfrm>
            <a:off x="7843610" y="3487101"/>
            <a:ext cx="836591" cy="901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8" name="Google Shape;1478;p109"/>
          <p:cNvPicPr preferRelativeResize="0"/>
          <p:nvPr/>
        </p:nvPicPr>
        <p:blipFill rotWithShape="1">
          <a:blip r:embed="rId7">
            <a:alphaModFix/>
          </a:blip>
          <a:srcRect r="10873" b="16950"/>
          <a:stretch/>
        </p:blipFill>
        <p:spPr>
          <a:xfrm>
            <a:off x="6355941" y="3487101"/>
            <a:ext cx="1396634" cy="9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9" name="Google Shape;1479;p109"/>
          <p:cNvSpPr txBox="1"/>
          <p:nvPr/>
        </p:nvSpPr>
        <p:spPr>
          <a:xfrm>
            <a:off x="6355950" y="43889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snail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480" name="Google Shape;1480;p109"/>
          <p:cNvSpPr txBox="1"/>
          <p:nvPr/>
        </p:nvSpPr>
        <p:spPr>
          <a:xfrm>
            <a:off x="7843600" y="43889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6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slug</a:t>
            </a:r>
            <a:endParaRPr sz="16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5" name="Google Shape;1485;p110"/>
          <p:cNvSpPr txBox="1">
            <a:spLocks noGrp="1"/>
          </p:cNvSpPr>
          <p:nvPr>
            <p:ph type="body" idx="1"/>
          </p:nvPr>
        </p:nvSpPr>
        <p:spPr>
          <a:xfrm>
            <a:off x="324000" y="704350"/>
            <a:ext cx="7135200" cy="73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Sofia still has more than one animal at the end of each branch of her key.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486" name="Google Shape;1486;p110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pic>
        <p:nvPicPr>
          <p:cNvPr id="1487" name="Google Shape;1487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24001" y="3748381"/>
            <a:ext cx="953899" cy="831255"/>
          </a:xfrm>
          <a:prstGeom prst="rect">
            <a:avLst/>
          </a:prstGeom>
          <a:noFill/>
          <a:ln>
            <a:noFill/>
          </a:ln>
        </p:spPr>
      </p:pic>
      <p:sp>
        <p:nvSpPr>
          <p:cNvPr id="1488" name="Google Shape;1488;p110"/>
          <p:cNvSpPr txBox="1"/>
          <p:nvPr/>
        </p:nvSpPr>
        <p:spPr>
          <a:xfrm>
            <a:off x="324000" y="4579625"/>
            <a:ext cx="717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Sofia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489" name="Google Shape;1489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0425" y="1989475"/>
            <a:ext cx="1284200" cy="17589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0" name="Google Shape;1490;p110"/>
          <p:cNvSpPr txBox="1">
            <a:spLocks noGrp="1"/>
          </p:cNvSpPr>
          <p:nvPr>
            <p:ph type="body" idx="1"/>
          </p:nvPr>
        </p:nvSpPr>
        <p:spPr>
          <a:xfrm>
            <a:off x="428650" y="2120838"/>
            <a:ext cx="1165975" cy="9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 dirty="0">
                <a:latin typeface="Letter-join Basic 40" panose="02000505000000020003" pitchFamily="50" charset="0"/>
              </a:rPr>
              <a:t>Does the animal have a shell?</a:t>
            </a:r>
            <a:endParaRPr sz="2000" dirty="0">
              <a:latin typeface="Letter-join Basic 40" panose="02000505000000020003" pitchFamily="50" charset="0"/>
            </a:endParaRPr>
          </a:p>
        </p:txBody>
      </p:sp>
      <p:sp>
        <p:nvSpPr>
          <p:cNvPr id="1491" name="Google Shape;1491;p110"/>
          <p:cNvSpPr txBox="1">
            <a:spLocks noGrp="1"/>
          </p:cNvSpPr>
          <p:nvPr>
            <p:ph type="body" idx="4294967295"/>
          </p:nvPr>
        </p:nvSpPr>
        <p:spPr>
          <a:xfrm>
            <a:off x="4357000" y="1814600"/>
            <a:ext cx="2013000" cy="732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legs?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492" name="Google Shape;1492;p110"/>
          <p:cNvSpPr txBox="1"/>
          <p:nvPr/>
        </p:nvSpPr>
        <p:spPr>
          <a:xfrm>
            <a:off x="4356988" y="26017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110"/>
          <p:cNvSpPr txBox="1"/>
          <p:nvPr/>
        </p:nvSpPr>
        <p:spPr>
          <a:xfrm>
            <a:off x="5978688" y="26017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494" name="Google Shape;1494;p110"/>
          <p:cNvCxnSpPr>
            <a:stCxn id="1491" idx="2"/>
          </p:cNvCxnSpPr>
          <p:nvPr/>
        </p:nvCxnSpPr>
        <p:spPr>
          <a:xfrm flipH="1">
            <a:off x="4305100" y="254720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95" name="Google Shape;1495;p110"/>
          <p:cNvCxnSpPr>
            <a:stCxn id="1491" idx="2"/>
          </p:cNvCxnSpPr>
          <p:nvPr/>
        </p:nvCxnSpPr>
        <p:spPr>
          <a:xfrm>
            <a:off x="5363500" y="2547200"/>
            <a:ext cx="9930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496" name="Google Shape;1496;p110"/>
          <p:cNvPicPr preferRelativeResize="0"/>
          <p:nvPr/>
        </p:nvPicPr>
        <p:blipFill rotWithShape="1">
          <a:blip r:embed="rId5">
            <a:alphaModFix/>
          </a:blip>
          <a:srcRect l="10635" t="3518" r="37937" b="25267"/>
          <a:stretch/>
        </p:blipFill>
        <p:spPr>
          <a:xfrm>
            <a:off x="1809125" y="2601701"/>
            <a:ext cx="936570" cy="90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110"/>
          <p:cNvPicPr preferRelativeResize="0"/>
          <p:nvPr/>
        </p:nvPicPr>
        <p:blipFill rotWithShape="1">
          <a:blip r:embed="rId6">
            <a:alphaModFix/>
          </a:blip>
          <a:srcRect l="26259" t="14763" r="30192"/>
          <a:stretch/>
        </p:blipFill>
        <p:spPr>
          <a:xfrm>
            <a:off x="3530349" y="2601700"/>
            <a:ext cx="691366" cy="90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8" name="Google Shape;1498;p110"/>
          <p:cNvPicPr preferRelativeResize="0"/>
          <p:nvPr/>
        </p:nvPicPr>
        <p:blipFill rotWithShape="1">
          <a:blip r:embed="rId7">
            <a:alphaModFix/>
          </a:blip>
          <a:srcRect l="31101" t="11927" r="34228" b="14494"/>
          <a:stretch/>
        </p:blipFill>
        <p:spPr>
          <a:xfrm>
            <a:off x="2809600" y="2601701"/>
            <a:ext cx="656848" cy="901798"/>
          </a:xfrm>
          <a:prstGeom prst="rect">
            <a:avLst/>
          </a:prstGeom>
          <a:noFill/>
          <a:ln>
            <a:noFill/>
          </a:ln>
        </p:spPr>
      </p:pic>
      <p:sp>
        <p:nvSpPr>
          <p:cNvPr id="1499" name="Google Shape;1499;p110"/>
          <p:cNvSpPr txBox="1"/>
          <p:nvPr/>
        </p:nvSpPr>
        <p:spPr>
          <a:xfrm>
            <a:off x="1809125" y="35035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bee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00" name="Google Shape;1500;p110"/>
          <p:cNvSpPr txBox="1"/>
          <p:nvPr/>
        </p:nvSpPr>
        <p:spPr>
          <a:xfrm>
            <a:off x="2809600" y="35035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spider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01" name="Google Shape;1501;p110"/>
          <p:cNvSpPr txBox="1"/>
          <p:nvPr/>
        </p:nvSpPr>
        <p:spPr>
          <a:xfrm>
            <a:off x="3811550" y="3503500"/>
            <a:ext cx="717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ant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502" name="Google Shape;1502;p110"/>
          <p:cNvPicPr preferRelativeResize="0"/>
          <p:nvPr/>
        </p:nvPicPr>
        <p:blipFill rotWithShape="1">
          <a:blip r:embed="rId8">
            <a:alphaModFix/>
          </a:blip>
          <a:srcRect l="18832" t="20999" r="22953" b="31937"/>
          <a:stretch/>
        </p:blipFill>
        <p:spPr>
          <a:xfrm>
            <a:off x="7935185" y="2150801"/>
            <a:ext cx="836591" cy="901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3" name="Google Shape;1503;p110"/>
          <p:cNvPicPr preferRelativeResize="0"/>
          <p:nvPr/>
        </p:nvPicPr>
        <p:blipFill rotWithShape="1">
          <a:blip r:embed="rId9">
            <a:alphaModFix/>
          </a:blip>
          <a:srcRect r="10873" b="16950"/>
          <a:stretch/>
        </p:blipFill>
        <p:spPr>
          <a:xfrm>
            <a:off x="6447516" y="2150801"/>
            <a:ext cx="1396634" cy="9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4" name="Google Shape;1504;p110"/>
          <p:cNvSpPr txBox="1">
            <a:spLocks noGrp="1"/>
          </p:cNvSpPr>
          <p:nvPr>
            <p:ph type="body" idx="1"/>
          </p:nvPr>
        </p:nvSpPr>
        <p:spPr>
          <a:xfrm>
            <a:off x="324000" y="1436950"/>
            <a:ext cx="8496000" cy="4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She asks another question to divide the group on the ‘no’ branch.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505" name="Google Shape;1505;p110"/>
          <p:cNvSpPr txBox="1">
            <a:spLocks noGrp="1"/>
          </p:cNvSpPr>
          <p:nvPr>
            <p:ph type="body" idx="4294967295"/>
          </p:nvPr>
        </p:nvSpPr>
        <p:spPr>
          <a:xfrm>
            <a:off x="5696850" y="3173000"/>
            <a:ext cx="2013000" cy="696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a shell?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06" name="Google Shape;1506;p110"/>
          <p:cNvSpPr txBox="1"/>
          <p:nvPr/>
        </p:nvSpPr>
        <p:spPr>
          <a:xfrm>
            <a:off x="5696838" y="39601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110"/>
          <p:cNvSpPr txBox="1"/>
          <p:nvPr/>
        </p:nvSpPr>
        <p:spPr>
          <a:xfrm>
            <a:off x="7318538" y="39601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08" name="Google Shape;1508;p110"/>
          <p:cNvCxnSpPr>
            <a:stCxn id="1505" idx="2"/>
          </p:cNvCxnSpPr>
          <p:nvPr/>
        </p:nvCxnSpPr>
        <p:spPr>
          <a:xfrm flipH="1">
            <a:off x="5644950" y="386900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09" name="Google Shape;1509;p110"/>
          <p:cNvCxnSpPr>
            <a:stCxn id="1505" idx="2"/>
          </p:cNvCxnSpPr>
          <p:nvPr/>
        </p:nvCxnSpPr>
        <p:spPr>
          <a:xfrm>
            <a:off x="6703350" y="3869000"/>
            <a:ext cx="9930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510" name="Google Shape;1510;p110"/>
          <p:cNvPicPr preferRelativeResize="0"/>
          <p:nvPr/>
        </p:nvPicPr>
        <p:blipFill rotWithShape="1">
          <a:blip r:embed="rId8">
            <a:alphaModFix/>
          </a:blip>
          <a:srcRect l="18832" t="20999" r="22953" b="31937"/>
          <a:stretch/>
        </p:blipFill>
        <p:spPr>
          <a:xfrm>
            <a:off x="7735935" y="3766451"/>
            <a:ext cx="836591" cy="901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1" name="Google Shape;1511;p110"/>
          <p:cNvPicPr preferRelativeResize="0"/>
          <p:nvPr/>
        </p:nvPicPr>
        <p:blipFill rotWithShape="1">
          <a:blip r:embed="rId9">
            <a:alphaModFix/>
          </a:blip>
          <a:srcRect r="10873" b="16950"/>
          <a:stretch/>
        </p:blipFill>
        <p:spPr>
          <a:xfrm>
            <a:off x="4135978" y="3869101"/>
            <a:ext cx="1396634" cy="901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2" name="Google Shape;1512;p110"/>
          <p:cNvSpPr txBox="1"/>
          <p:nvPr/>
        </p:nvSpPr>
        <p:spPr>
          <a:xfrm>
            <a:off x="5618475" y="45899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snail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110"/>
          <p:cNvSpPr txBox="1"/>
          <p:nvPr/>
        </p:nvSpPr>
        <p:spPr>
          <a:xfrm>
            <a:off x="7206125" y="4589900"/>
            <a:ext cx="11115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slug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111"/>
          <p:cNvSpPr txBox="1">
            <a:spLocks noGrp="1"/>
          </p:cNvSpPr>
          <p:nvPr>
            <p:ph type="body" idx="1"/>
          </p:nvPr>
        </p:nvSpPr>
        <p:spPr>
          <a:xfrm>
            <a:off x="324000" y="675600"/>
            <a:ext cx="7135200" cy="68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Sofia continues asking questions until she has only one animal left at the end of each branch.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519" name="Google Shape;1519;p111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sp>
        <p:nvSpPr>
          <p:cNvPr id="1520" name="Google Shape;1520;p111"/>
          <p:cNvSpPr txBox="1">
            <a:spLocks noGrp="1"/>
          </p:cNvSpPr>
          <p:nvPr>
            <p:ph type="body" idx="4294967295"/>
          </p:nvPr>
        </p:nvSpPr>
        <p:spPr>
          <a:xfrm>
            <a:off x="3917400" y="1357500"/>
            <a:ext cx="2102100" cy="681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legs?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21" name="Google Shape;1521;p111"/>
          <p:cNvSpPr txBox="1"/>
          <p:nvPr/>
        </p:nvSpPr>
        <p:spPr>
          <a:xfrm>
            <a:off x="3917388" y="19557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22" name="Google Shape;1522;p111"/>
          <p:cNvSpPr txBox="1"/>
          <p:nvPr/>
        </p:nvSpPr>
        <p:spPr>
          <a:xfrm>
            <a:off x="5539088" y="19557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23" name="Google Shape;1523;p111"/>
          <p:cNvCxnSpPr>
            <a:stCxn id="1520" idx="2"/>
          </p:cNvCxnSpPr>
          <p:nvPr/>
        </p:nvCxnSpPr>
        <p:spPr>
          <a:xfrm flipH="1">
            <a:off x="3865350" y="2039400"/>
            <a:ext cx="1103100" cy="487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24" name="Google Shape;1524;p111"/>
          <p:cNvCxnSpPr>
            <a:stCxn id="1520" idx="2"/>
          </p:cNvCxnSpPr>
          <p:nvPr/>
        </p:nvCxnSpPr>
        <p:spPr>
          <a:xfrm>
            <a:off x="4968450" y="2039400"/>
            <a:ext cx="948600" cy="466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525" name="Google Shape;1525;p111"/>
          <p:cNvPicPr preferRelativeResize="0"/>
          <p:nvPr/>
        </p:nvPicPr>
        <p:blipFill rotWithShape="1">
          <a:blip r:embed="rId3">
            <a:alphaModFix/>
          </a:blip>
          <a:srcRect l="10635" t="3518" r="37937" b="25267"/>
          <a:stretch/>
        </p:blipFill>
        <p:spPr>
          <a:xfrm>
            <a:off x="1087225" y="1555426"/>
            <a:ext cx="936570" cy="90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6" name="Google Shape;1526;p111"/>
          <p:cNvPicPr preferRelativeResize="0"/>
          <p:nvPr/>
        </p:nvPicPr>
        <p:blipFill rotWithShape="1">
          <a:blip r:embed="rId4">
            <a:alphaModFix/>
          </a:blip>
          <a:srcRect l="26259" t="14763" r="30192"/>
          <a:stretch/>
        </p:blipFill>
        <p:spPr>
          <a:xfrm>
            <a:off x="2808449" y="1555425"/>
            <a:ext cx="691366" cy="90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7" name="Google Shape;1527;p111"/>
          <p:cNvPicPr preferRelativeResize="0"/>
          <p:nvPr/>
        </p:nvPicPr>
        <p:blipFill rotWithShape="1">
          <a:blip r:embed="rId5">
            <a:alphaModFix/>
          </a:blip>
          <a:srcRect l="31101" t="11927" r="34228" b="14494"/>
          <a:stretch/>
        </p:blipFill>
        <p:spPr>
          <a:xfrm>
            <a:off x="2087700" y="1555426"/>
            <a:ext cx="656848" cy="901798"/>
          </a:xfrm>
          <a:prstGeom prst="rect">
            <a:avLst/>
          </a:prstGeom>
          <a:noFill/>
          <a:ln>
            <a:noFill/>
          </a:ln>
        </p:spPr>
      </p:pic>
      <p:sp>
        <p:nvSpPr>
          <p:cNvPr id="1528" name="Google Shape;1528;p111"/>
          <p:cNvSpPr txBox="1">
            <a:spLocks noGrp="1"/>
          </p:cNvSpPr>
          <p:nvPr>
            <p:ph type="body" idx="4294967295"/>
          </p:nvPr>
        </p:nvSpPr>
        <p:spPr>
          <a:xfrm>
            <a:off x="5257250" y="2526900"/>
            <a:ext cx="2013000" cy="681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a shell?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29" name="Google Shape;1529;p111"/>
          <p:cNvSpPr txBox="1"/>
          <p:nvPr/>
        </p:nvSpPr>
        <p:spPr>
          <a:xfrm>
            <a:off x="5257238" y="331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30" name="Google Shape;1530;p111"/>
          <p:cNvSpPr txBox="1"/>
          <p:nvPr/>
        </p:nvSpPr>
        <p:spPr>
          <a:xfrm>
            <a:off x="6878938" y="331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31" name="Google Shape;1531;p111"/>
          <p:cNvCxnSpPr>
            <a:stCxn id="1528" idx="2"/>
          </p:cNvCxnSpPr>
          <p:nvPr/>
        </p:nvCxnSpPr>
        <p:spPr>
          <a:xfrm flipH="1">
            <a:off x="5205350" y="320880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32" name="Google Shape;1532;p111"/>
          <p:cNvCxnSpPr>
            <a:stCxn id="1528" idx="2"/>
          </p:cNvCxnSpPr>
          <p:nvPr/>
        </p:nvCxnSpPr>
        <p:spPr>
          <a:xfrm>
            <a:off x="6263750" y="3208800"/>
            <a:ext cx="9930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33" name="Google Shape;1533;p111"/>
          <p:cNvSpPr txBox="1"/>
          <p:nvPr/>
        </p:nvSpPr>
        <p:spPr>
          <a:xfrm>
            <a:off x="5020550" y="38853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snail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34" name="Google Shape;1534;p111"/>
          <p:cNvSpPr txBox="1"/>
          <p:nvPr/>
        </p:nvSpPr>
        <p:spPr>
          <a:xfrm>
            <a:off x="7016325" y="38853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slug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111"/>
          <p:cNvSpPr txBox="1">
            <a:spLocks noGrp="1"/>
          </p:cNvSpPr>
          <p:nvPr>
            <p:ph type="body" idx="4294967295"/>
          </p:nvPr>
        </p:nvSpPr>
        <p:spPr>
          <a:xfrm>
            <a:off x="2305475" y="2526900"/>
            <a:ext cx="2013000" cy="6819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wings?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36" name="Google Shape;1536;p111"/>
          <p:cNvSpPr txBox="1"/>
          <p:nvPr/>
        </p:nvSpPr>
        <p:spPr>
          <a:xfrm>
            <a:off x="2305463" y="331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37" name="Google Shape;1537;p111"/>
          <p:cNvSpPr txBox="1"/>
          <p:nvPr/>
        </p:nvSpPr>
        <p:spPr>
          <a:xfrm>
            <a:off x="3927163" y="331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38" name="Google Shape;1538;p111"/>
          <p:cNvCxnSpPr>
            <a:stCxn id="1535" idx="2"/>
          </p:cNvCxnSpPr>
          <p:nvPr/>
        </p:nvCxnSpPr>
        <p:spPr>
          <a:xfrm flipH="1">
            <a:off x="2253575" y="320880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39" name="Google Shape;1539;p111"/>
          <p:cNvCxnSpPr>
            <a:stCxn id="1535" idx="2"/>
            <a:endCxn id="1540" idx="0"/>
          </p:cNvCxnSpPr>
          <p:nvPr/>
        </p:nvCxnSpPr>
        <p:spPr>
          <a:xfrm>
            <a:off x="3311975" y="3208800"/>
            <a:ext cx="1011300" cy="660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541" name="Google Shape;1541;p111"/>
          <p:cNvPicPr preferRelativeResize="0"/>
          <p:nvPr/>
        </p:nvPicPr>
        <p:blipFill rotWithShape="1">
          <a:blip r:embed="rId3">
            <a:alphaModFix/>
          </a:blip>
          <a:srcRect l="10635" t="3518" r="37937" b="25267"/>
          <a:stretch/>
        </p:blipFill>
        <p:spPr>
          <a:xfrm>
            <a:off x="1216512" y="3329101"/>
            <a:ext cx="936570" cy="901799"/>
          </a:xfrm>
          <a:prstGeom prst="rect">
            <a:avLst/>
          </a:prstGeom>
          <a:noFill/>
          <a:ln>
            <a:noFill/>
          </a:ln>
        </p:spPr>
      </p:pic>
      <p:sp>
        <p:nvSpPr>
          <p:cNvPr id="1542" name="Google Shape;1542;p111"/>
          <p:cNvSpPr txBox="1"/>
          <p:nvPr/>
        </p:nvSpPr>
        <p:spPr>
          <a:xfrm>
            <a:off x="1216525" y="423090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bee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540" name="Google Shape;1540;p111"/>
          <p:cNvPicPr preferRelativeResize="0"/>
          <p:nvPr/>
        </p:nvPicPr>
        <p:blipFill rotWithShape="1">
          <a:blip r:embed="rId4">
            <a:alphaModFix/>
          </a:blip>
          <a:srcRect l="26259" t="14763" r="30192"/>
          <a:stretch/>
        </p:blipFill>
        <p:spPr>
          <a:xfrm>
            <a:off x="3977449" y="3869100"/>
            <a:ext cx="691366" cy="901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111"/>
          <p:cNvPicPr preferRelativeResize="0"/>
          <p:nvPr/>
        </p:nvPicPr>
        <p:blipFill rotWithShape="1">
          <a:blip r:embed="rId5">
            <a:alphaModFix/>
          </a:blip>
          <a:srcRect l="31101" t="11927" r="34228" b="14494"/>
          <a:stretch/>
        </p:blipFill>
        <p:spPr>
          <a:xfrm>
            <a:off x="3256700" y="3869101"/>
            <a:ext cx="656848" cy="901798"/>
          </a:xfrm>
          <a:prstGeom prst="rect">
            <a:avLst/>
          </a:prstGeom>
          <a:noFill/>
          <a:ln>
            <a:noFill/>
          </a:ln>
        </p:spPr>
      </p:pic>
      <p:sp>
        <p:nvSpPr>
          <p:cNvPr id="1544" name="Google Shape;1544;p111"/>
          <p:cNvSpPr txBox="1"/>
          <p:nvPr/>
        </p:nvSpPr>
        <p:spPr>
          <a:xfrm>
            <a:off x="4731275" y="4456600"/>
            <a:ext cx="936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ant</a:t>
            </a:r>
            <a:endParaRPr sz="20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45" name="Google Shape;1545;p111"/>
          <p:cNvSpPr txBox="1"/>
          <p:nvPr/>
        </p:nvSpPr>
        <p:spPr>
          <a:xfrm>
            <a:off x="2450175" y="4456600"/>
            <a:ext cx="936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spider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112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sp>
        <p:nvSpPr>
          <p:cNvPr id="1551" name="Google Shape;1551;p112"/>
          <p:cNvSpPr txBox="1">
            <a:spLocks noGrp="1"/>
          </p:cNvSpPr>
          <p:nvPr>
            <p:ph type="body" idx="4294967295"/>
          </p:nvPr>
        </p:nvSpPr>
        <p:spPr>
          <a:xfrm>
            <a:off x="3413675" y="661450"/>
            <a:ext cx="2013000" cy="6681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legs?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52" name="Google Shape;1552;p112"/>
          <p:cNvSpPr txBox="1"/>
          <p:nvPr/>
        </p:nvSpPr>
        <p:spPr>
          <a:xfrm>
            <a:off x="3413663" y="12596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53" name="Google Shape;1553;p112"/>
          <p:cNvSpPr txBox="1"/>
          <p:nvPr/>
        </p:nvSpPr>
        <p:spPr>
          <a:xfrm>
            <a:off x="5035363" y="12596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54" name="Google Shape;1554;p112"/>
          <p:cNvCxnSpPr>
            <a:stCxn id="1551" idx="2"/>
          </p:cNvCxnSpPr>
          <p:nvPr/>
        </p:nvCxnSpPr>
        <p:spPr>
          <a:xfrm flipH="1">
            <a:off x="3361775" y="1329550"/>
            <a:ext cx="1058400" cy="54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55" name="Google Shape;1555;p112"/>
          <p:cNvCxnSpPr/>
          <p:nvPr/>
        </p:nvCxnSpPr>
        <p:spPr>
          <a:xfrm>
            <a:off x="4399400" y="1357675"/>
            <a:ext cx="1013700" cy="45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56" name="Google Shape;1556;p112"/>
          <p:cNvSpPr txBox="1">
            <a:spLocks noGrp="1"/>
          </p:cNvSpPr>
          <p:nvPr>
            <p:ph type="body" idx="4294967295"/>
          </p:nvPr>
        </p:nvSpPr>
        <p:spPr>
          <a:xfrm>
            <a:off x="4753525" y="1830850"/>
            <a:ext cx="2013000" cy="6681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a shell?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57" name="Google Shape;1557;p112"/>
          <p:cNvSpPr txBox="1"/>
          <p:nvPr/>
        </p:nvSpPr>
        <p:spPr>
          <a:xfrm>
            <a:off x="4899325" y="254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58" name="Google Shape;1558;p112"/>
          <p:cNvSpPr txBox="1"/>
          <p:nvPr/>
        </p:nvSpPr>
        <p:spPr>
          <a:xfrm>
            <a:off x="6224863" y="2498875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59" name="Google Shape;1559;p112"/>
          <p:cNvCxnSpPr>
            <a:stCxn id="1556" idx="2"/>
          </p:cNvCxnSpPr>
          <p:nvPr/>
        </p:nvCxnSpPr>
        <p:spPr>
          <a:xfrm flipH="1">
            <a:off x="4941925" y="2498950"/>
            <a:ext cx="818100" cy="690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60" name="Google Shape;1560;p112"/>
          <p:cNvCxnSpPr>
            <a:stCxn id="1556" idx="2"/>
          </p:cNvCxnSpPr>
          <p:nvPr/>
        </p:nvCxnSpPr>
        <p:spPr>
          <a:xfrm>
            <a:off x="5760025" y="2498950"/>
            <a:ext cx="752700" cy="662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61" name="Google Shape;1561;p112"/>
          <p:cNvSpPr txBox="1"/>
          <p:nvPr/>
        </p:nvSpPr>
        <p:spPr>
          <a:xfrm>
            <a:off x="4753525" y="31892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snail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112"/>
          <p:cNvSpPr txBox="1"/>
          <p:nvPr/>
        </p:nvSpPr>
        <p:spPr>
          <a:xfrm>
            <a:off x="6256700" y="31892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slug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63" name="Google Shape;1563;p112"/>
          <p:cNvSpPr txBox="1">
            <a:spLocks noGrp="1"/>
          </p:cNvSpPr>
          <p:nvPr>
            <p:ph type="body" idx="4294967295"/>
          </p:nvPr>
        </p:nvSpPr>
        <p:spPr>
          <a:xfrm>
            <a:off x="1801750" y="1830850"/>
            <a:ext cx="2013000" cy="732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wings?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64" name="Google Shape;1564;p112"/>
          <p:cNvSpPr txBox="1"/>
          <p:nvPr/>
        </p:nvSpPr>
        <p:spPr>
          <a:xfrm>
            <a:off x="1801738" y="26179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65" name="Google Shape;1565;p112"/>
          <p:cNvSpPr txBox="1"/>
          <p:nvPr/>
        </p:nvSpPr>
        <p:spPr>
          <a:xfrm>
            <a:off x="3423438" y="26179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66" name="Google Shape;1566;p112"/>
          <p:cNvCxnSpPr>
            <a:stCxn id="1563" idx="2"/>
          </p:cNvCxnSpPr>
          <p:nvPr/>
        </p:nvCxnSpPr>
        <p:spPr>
          <a:xfrm flipH="1">
            <a:off x="1749850" y="256345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67" name="Google Shape;1567;p112"/>
          <p:cNvCxnSpPr>
            <a:stCxn id="1563" idx="2"/>
          </p:cNvCxnSpPr>
          <p:nvPr/>
        </p:nvCxnSpPr>
        <p:spPr>
          <a:xfrm>
            <a:off x="2808250" y="2563450"/>
            <a:ext cx="9930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68" name="Google Shape;1568;p112"/>
          <p:cNvSpPr txBox="1"/>
          <p:nvPr/>
        </p:nvSpPr>
        <p:spPr>
          <a:xfrm>
            <a:off x="1300700" y="3083988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bee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569" name="Google Shape;1569;p112"/>
          <p:cNvPicPr preferRelativeResize="0"/>
          <p:nvPr/>
        </p:nvPicPr>
        <p:blipFill rotWithShape="1">
          <a:blip r:embed="rId3">
            <a:alphaModFix/>
          </a:blip>
          <a:srcRect l="26259" t="14763" r="30192"/>
          <a:stretch/>
        </p:blipFill>
        <p:spPr>
          <a:xfrm>
            <a:off x="4278446" y="2559768"/>
            <a:ext cx="476227" cy="621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0" name="Google Shape;1570;p112"/>
          <p:cNvPicPr preferRelativeResize="0"/>
          <p:nvPr/>
        </p:nvPicPr>
        <p:blipFill rotWithShape="1">
          <a:blip r:embed="rId4">
            <a:alphaModFix/>
          </a:blip>
          <a:srcRect l="31101" t="11927" r="34228" b="14494"/>
          <a:stretch/>
        </p:blipFill>
        <p:spPr>
          <a:xfrm>
            <a:off x="3813625" y="2570125"/>
            <a:ext cx="452451" cy="621184"/>
          </a:xfrm>
          <a:prstGeom prst="rect">
            <a:avLst/>
          </a:prstGeom>
          <a:noFill/>
          <a:ln>
            <a:noFill/>
          </a:ln>
        </p:spPr>
      </p:pic>
      <p:sp>
        <p:nvSpPr>
          <p:cNvPr id="1571" name="Google Shape;1571;p112"/>
          <p:cNvSpPr txBox="1"/>
          <p:nvPr/>
        </p:nvSpPr>
        <p:spPr>
          <a:xfrm>
            <a:off x="4229138" y="45353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ant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72" name="Google Shape;1572;p112"/>
          <p:cNvSpPr txBox="1"/>
          <p:nvPr/>
        </p:nvSpPr>
        <p:spPr>
          <a:xfrm>
            <a:off x="1676800" y="4535350"/>
            <a:ext cx="7755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spider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112"/>
          <p:cNvSpPr txBox="1">
            <a:spLocks noGrp="1"/>
          </p:cNvSpPr>
          <p:nvPr>
            <p:ph type="body" idx="4294967295"/>
          </p:nvPr>
        </p:nvSpPr>
        <p:spPr>
          <a:xfrm>
            <a:off x="2144150" y="3189250"/>
            <a:ext cx="2427900" cy="6681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Is the body divided into two sections?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74" name="Google Shape;1574;p112"/>
          <p:cNvSpPr txBox="1"/>
          <p:nvPr/>
        </p:nvSpPr>
        <p:spPr>
          <a:xfrm>
            <a:off x="2327338" y="3930575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112"/>
          <p:cNvSpPr txBox="1"/>
          <p:nvPr/>
        </p:nvSpPr>
        <p:spPr>
          <a:xfrm>
            <a:off x="4003788" y="3930575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76" name="Google Shape;1576;p112"/>
          <p:cNvCxnSpPr>
            <a:stCxn id="1573" idx="2"/>
          </p:cNvCxnSpPr>
          <p:nvPr/>
        </p:nvCxnSpPr>
        <p:spPr>
          <a:xfrm flipH="1">
            <a:off x="2299700" y="385735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77" name="Google Shape;1577;p112"/>
          <p:cNvCxnSpPr>
            <a:stCxn id="1573" idx="2"/>
          </p:cNvCxnSpPr>
          <p:nvPr/>
        </p:nvCxnSpPr>
        <p:spPr>
          <a:xfrm>
            <a:off x="3358100" y="3857350"/>
            <a:ext cx="9930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p113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sp>
        <p:nvSpPr>
          <p:cNvPr id="1583" name="Google Shape;1583;p113"/>
          <p:cNvSpPr txBox="1">
            <a:spLocks noGrp="1"/>
          </p:cNvSpPr>
          <p:nvPr>
            <p:ph type="body" idx="4294967295"/>
          </p:nvPr>
        </p:nvSpPr>
        <p:spPr>
          <a:xfrm>
            <a:off x="3988550" y="661450"/>
            <a:ext cx="2013000" cy="670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legs?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84" name="Google Shape;1584;p113"/>
          <p:cNvSpPr txBox="1"/>
          <p:nvPr/>
        </p:nvSpPr>
        <p:spPr>
          <a:xfrm>
            <a:off x="3988538" y="12596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85" name="Google Shape;1585;p113"/>
          <p:cNvSpPr txBox="1"/>
          <p:nvPr/>
        </p:nvSpPr>
        <p:spPr>
          <a:xfrm>
            <a:off x="5610238" y="12596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86" name="Google Shape;1586;p113"/>
          <p:cNvCxnSpPr>
            <a:stCxn id="1583" idx="2"/>
          </p:cNvCxnSpPr>
          <p:nvPr/>
        </p:nvCxnSpPr>
        <p:spPr>
          <a:xfrm flipH="1">
            <a:off x="3936650" y="1331650"/>
            <a:ext cx="1058400" cy="499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87" name="Google Shape;1587;p113"/>
          <p:cNvCxnSpPr>
            <a:stCxn id="1583" idx="2"/>
          </p:cNvCxnSpPr>
          <p:nvPr/>
        </p:nvCxnSpPr>
        <p:spPr>
          <a:xfrm>
            <a:off x="4995050" y="1331650"/>
            <a:ext cx="993000" cy="478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88" name="Google Shape;1588;p113"/>
          <p:cNvSpPr txBox="1">
            <a:spLocks noGrp="1"/>
          </p:cNvSpPr>
          <p:nvPr>
            <p:ph type="body" idx="4294967295"/>
          </p:nvPr>
        </p:nvSpPr>
        <p:spPr>
          <a:xfrm>
            <a:off x="5328400" y="1830850"/>
            <a:ext cx="2013000" cy="670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a shell?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89" name="Google Shape;1589;p113"/>
          <p:cNvSpPr txBox="1"/>
          <p:nvPr/>
        </p:nvSpPr>
        <p:spPr>
          <a:xfrm>
            <a:off x="5474200" y="254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113"/>
          <p:cNvSpPr txBox="1"/>
          <p:nvPr/>
        </p:nvSpPr>
        <p:spPr>
          <a:xfrm>
            <a:off x="6799738" y="2498875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91" name="Google Shape;1591;p113"/>
          <p:cNvCxnSpPr/>
          <p:nvPr/>
        </p:nvCxnSpPr>
        <p:spPr>
          <a:xfrm flipH="1">
            <a:off x="5516675" y="2506475"/>
            <a:ext cx="840900" cy="682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92" name="Google Shape;1592;p113"/>
          <p:cNvCxnSpPr/>
          <p:nvPr/>
        </p:nvCxnSpPr>
        <p:spPr>
          <a:xfrm>
            <a:off x="6344525" y="2506475"/>
            <a:ext cx="742800" cy="655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93" name="Google Shape;1593;p113"/>
          <p:cNvSpPr txBox="1"/>
          <p:nvPr/>
        </p:nvSpPr>
        <p:spPr>
          <a:xfrm>
            <a:off x="5328400" y="31892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snail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113"/>
          <p:cNvSpPr txBox="1"/>
          <p:nvPr/>
        </p:nvSpPr>
        <p:spPr>
          <a:xfrm>
            <a:off x="6831575" y="31892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slug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95" name="Google Shape;1595;p113"/>
          <p:cNvSpPr txBox="1">
            <a:spLocks noGrp="1"/>
          </p:cNvSpPr>
          <p:nvPr>
            <p:ph type="body" idx="4294967295"/>
          </p:nvPr>
        </p:nvSpPr>
        <p:spPr>
          <a:xfrm>
            <a:off x="2376625" y="1830850"/>
            <a:ext cx="2013000" cy="732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the animal have wings?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596" name="Google Shape;1596;p113"/>
          <p:cNvSpPr txBox="1"/>
          <p:nvPr/>
        </p:nvSpPr>
        <p:spPr>
          <a:xfrm>
            <a:off x="2376613" y="26179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597" name="Google Shape;1597;p113"/>
          <p:cNvSpPr txBox="1"/>
          <p:nvPr/>
        </p:nvSpPr>
        <p:spPr>
          <a:xfrm>
            <a:off x="3998313" y="261795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598" name="Google Shape;1598;p113"/>
          <p:cNvCxnSpPr>
            <a:stCxn id="1595" idx="2"/>
          </p:cNvCxnSpPr>
          <p:nvPr/>
        </p:nvCxnSpPr>
        <p:spPr>
          <a:xfrm flipH="1">
            <a:off x="2324725" y="256345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599" name="Google Shape;1599;p113"/>
          <p:cNvCxnSpPr>
            <a:stCxn id="1595" idx="2"/>
          </p:cNvCxnSpPr>
          <p:nvPr/>
        </p:nvCxnSpPr>
        <p:spPr>
          <a:xfrm>
            <a:off x="3383125" y="2563450"/>
            <a:ext cx="885600" cy="569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00" name="Google Shape;1600;p113"/>
          <p:cNvSpPr txBox="1"/>
          <p:nvPr/>
        </p:nvSpPr>
        <p:spPr>
          <a:xfrm>
            <a:off x="1816175" y="31892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7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bee</a:t>
            </a:r>
            <a:endParaRPr sz="17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01" name="Google Shape;1601;p113"/>
          <p:cNvSpPr txBox="1"/>
          <p:nvPr/>
        </p:nvSpPr>
        <p:spPr>
          <a:xfrm>
            <a:off x="4804013" y="4535350"/>
            <a:ext cx="9990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ant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02" name="Google Shape;1602;p113"/>
          <p:cNvSpPr txBox="1"/>
          <p:nvPr/>
        </p:nvSpPr>
        <p:spPr>
          <a:xfrm>
            <a:off x="2251675" y="4535350"/>
            <a:ext cx="7755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spider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03" name="Google Shape;1603;p113"/>
          <p:cNvSpPr txBox="1">
            <a:spLocks noGrp="1"/>
          </p:cNvSpPr>
          <p:nvPr>
            <p:ph type="body" idx="4294967295"/>
          </p:nvPr>
        </p:nvSpPr>
        <p:spPr>
          <a:xfrm>
            <a:off x="2719025" y="3189250"/>
            <a:ext cx="2427900" cy="6702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Is the body divided into two sections?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604" name="Google Shape;1604;p113"/>
          <p:cNvSpPr txBox="1"/>
          <p:nvPr/>
        </p:nvSpPr>
        <p:spPr>
          <a:xfrm>
            <a:off x="2902213" y="3930575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05" name="Google Shape;1605;p113"/>
          <p:cNvSpPr txBox="1"/>
          <p:nvPr/>
        </p:nvSpPr>
        <p:spPr>
          <a:xfrm>
            <a:off x="4578663" y="3930575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606" name="Google Shape;1606;p113"/>
          <p:cNvCxnSpPr>
            <a:stCxn id="1603" idx="2"/>
          </p:cNvCxnSpPr>
          <p:nvPr/>
        </p:nvCxnSpPr>
        <p:spPr>
          <a:xfrm flipH="1">
            <a:off x="2874575" y="385945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07" name="Google Shape;1607;p113"/>
          <p:cNvCxnSpPr>
            <a:stCxn id="1603" idx="2"/>
          </p:cNvCxnSpPr>
          <p:nvPr/>
        </p:nvCxnSpPr>
        <p:spPr>
          <a:xfrm>
            <a:off x="3932975" y="3859450"/>
            <a:ext cx="9930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608" name="Google Shape;1608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24001" y="1722806"/>
            <a:ext cx="953899" cy="831255"/>
          </a:xfrm>
          <a:prstGeom prst="rect">
            <a:avLst/>
          </a:prstGeom>
          <a:noFill/>
          <a:ln>
            <a:noFill/>
          </a:ln>
        </p:spPr>
      </p:pic>
      <p:sp>
        <p:nvSpPr>
          <p:cNvPr id="1609" name="Google Shape;1609;p113"/>
          <p:cNvSpPr txBox="1"/>
          <p:nvPr/>
        </p:nvSpPr>
        <p:spPr>
          <a:xfrm>
            <a:off x="324000" y="2554050"/>
            <a:ext cx="717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Sofia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610" name="Google Shape;1610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3250" y="661450"/>
            <a:ext cx="1621924" cy="122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113"/>
          <p:cNvSpPr txBox="1">
            <a:spLocks noGrp="1"/>
          </p:cNvSpPr>
          <p:nvPr>
            <p:ph type="body" idx="1"/>
          </p:nvPr>
        </p:nvSpPr>
        <p:spPr>
          <a:xfrm>
            <a:off x="1265275" y="717250"/>
            <a:ext cx="1575275" cy="90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dirty="0">
                <a:latin typeface="Letter-join Basic 40" panose="02000505000000020003" pitchFamily="50" charset="0"/>
              </a:rPr>
              <a:t>Here is my classification key.</a:t>
            </a:r>
            <a:endParaRPr sz="1800" dirty="0">
              <a:latin typeface="Letter-join Basic 40" panose="02000505000000020003" pitchFamily="50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114"/>
          <p:cNvSpPr txBox="1">
            <a:spLocks noGrp="1"/>
          </p:cNvSpPr>
          <p:nvPr>
            <p:ph type="title"/>
          </p:nvPr>
        </p:nvSpPr>
        <p:spPr>
          <a:xfrm>
            <a:off x="324000" y="810000"/>
            <a:ext cx="7135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Which question could we use to divide these animals into two groups?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617" name="Google Shape;1617;p114"/>
          <p:cNvSpPr txBox="1">
            <a:spLocks noGrp="1"/>
          </p:cNvSpPr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sp>
        <p:nvSpPr>
          <p:cNvPr id="1618" name="Google Shape;1618;p114"/>
          <p:cNvSpPr txBox="1">
            <a:spLocks noGrp="1"/>
          </p:cNvSpPr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Does it have four legs?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619" name="Google Shape;1619;p114"/>
          <p:cNvSpPr txBox="1">
            <a:spLocks noGrp="1"/>
          </p:cNvSpPr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Can it walk?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620" name="Google Shape;1620;p114"/>
          <p:cNvSpPr txBox="1">
            <a:spLocks noGrp="1"/>
          </p:cNvSpPr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Is it a vertebrate?</a:t>
            </a:r>
            <a:endParaRPr>
              <a:latin typeface="Letter-join Basic 40" panose="02000505000000020003" pitchFamily="50" charset="0"/>
            </a:endParaRPr>
          </a:p>
        </p:txBody>
      </p:sp>
      <p:sp>
        <p:nvSpPr>
          <p:cNvPr id="1621" name="Google Shape;1621;p114"/>
          <p:cNvSpPr txBox="1">
            <a:spLocks noGrp="1"/>
          </p:cNvSpPr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tter-join Basic 40" panose="02000505000000020003" pitchFamily="50" charset="0"/>
              </a:rPr>
              <a:t>How does it find food?</a:t>
            </a:r>
            <a:endParaRPr>
              <a:latin typeface="Letter-join Basic 40" panose="02000505000000020003" pitchFamily="50" charset="0"/>
            </a:endParaRPr>
          </a:p>
        </p:txBody>
      </p:sp>
      <p:pic>
        <p:nvPicPr>
          <p:cNvPr id="1622" name="Google Shape;1622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2008" y="1620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3" name="Google Shape;1623;p114"/>
          <p:cNvPicPr preferRelativeResize="0"/>
          <p:nvPr/>
        </p:nvPicPr>
        <p:blipFill rotWithShape="1">
          <a:blip r:embed="rId4">
            <a:alphaModFix/>
          </a:blip>
          <a:srcRect l="6797" r="6502" b="6279"/>
          <a:stretch/>
        </p:blipFill>
        <p:spPr>
          <a:xfrm>
            <a:off x="5238250" y="1432725"/>
            <a:ext cx="1501498" cy="1019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4" name="Google Shape;1624;p114"/>
          <p:cNvPicPr preferRelativeResize="0"/>
          <p:nvPr/>
        </p:nvPicPr>
        <p:blipFill rotWithShape="1">
          <a:blip r:embed="rId5">
            <a:alphaModFix/>
          </a:blip>
          <a:srcRect l="14348" t="6805" r="16033" b="24105"/>
          <a:stretch/>
        </p:blipFill>
        <p:spPr>
          <a:xfrm>
            <a:off x="6929676" y="1429027"/>
            <a:ext cx="1539731" cy="101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5" name="Google Shape;1625;p114"/>
          <p:cNvPicPr preferRelativeResize="0"/>
          <p:nvPr/>
        </p:nvPicPr>
        <p:blipFill rotWithShape="1">
          <a:blip r:embed="rId6">
            <a:alphaModFix/>
          </a:blip>
          <a:srcRect l="18190" t="7876" r="6457"/>
          <a:stretch/>
        </p:blipFill>
        <p:spPr>
          <a:xfrm>
            <a:off x="5238250" y="2883169"/>
            <a:ext cx="1501501" cy="1223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6" name="Google Shape;1626;p114"/>
          <p:cNvPicPr preferRelativeResize="0"/>
          <p:nvPr/>
        </p:nvPicPr>
        <p:blipFill rotWithShape="1">
          <a:blip r:embed="rId7">
            <a:alphaModFix/>
          </a:blip>
          <a:srcRect l="34178" t="16437" r="13003" b="19000"/>
          <a:stretch/>
        </p:blipFill>
        <p:spPr>
          <a:xfrm>
            <a:off x="6948787" y="2884500"/>
            <a:ext cx="1501501" cy="1223374"/>
          </a:xfrm>
          <a:prstGeom prst="rect">
            <a:avLst/>
          </a:prstGeom>
          <a:noFill/>
          <a:ln>
            <a:noFill/>
          </a:ln>
        </p:spPr>
      </p:pic>
      <p:sp>
        <p:nvSpPr>
          <p:cNvPr id="1627" name="Google Shape;1627;p114"/>
          <p:cNvSpPr txBox="1"/>
          <p:nvPr/>
        </p:nvSpPr>
        <p:spPr>
          <a:xfrm>
            <a:off x="5238250" y="2452225"/>
            <a:ext cx="7179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horse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28" name="Google Shape;1628;p114"/>
          <p:cNvSpPr txBox="1"/>
          <p:nvPr/>
        </p:nvSpPr>
        <p:spPr>
          <a:xfrm>
            <a:off x="5238250" y="4106550"/>
            <a:ext cx="9633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chicken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29" name="Google Shape;1629;p114"/>
          <p:cNvSpPr txBox="1"/>
          <p:nvPr/>
        </p:nvSpPr>
        <p:spPr>
          <a:xfrm>
            <a:off x="6977550" y="4106550"/>
            <a:ext cx="9633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human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30" name="Google Shape;1630;p114"/>
          <p:cNvSpPr txBox="1"/>
          <p:nvPr/>
        </p:nvSpPr>
        <p:spPr>
          <a:xfrm>
            <a:off x="6929675" y="2452225"/>
            <a:ext cx="9633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cat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115"/>
          <p:cNvSpPr txBox="1">
            <a:spLocks noGrp="1"/>
          </p:cNvSpPr>
          <p:nvPr>
            <p:ph type="body" idx="1"/>
          </p:nvPr>
        </p:nvSpPr>
        <p:spPr>
          <a:xfrm>
            <a:off x="324000" y="643775"/>
            <a:ext cx="4849500" cy="61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Which question could we use for the last branch of this classification key?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636" name="Google Shape;1636;p115"/>
          <p:cNvSpPr txBox="1">
            <a:spLocks noGrp="1"/>
          </p:cNvSpPr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pic>
        <p:nvPicPr>
          <p:cNvPr id="1637" name="Google Shape;1637;p115"/>
          <p:cNvPicPr preferRelativeResize="0"/>
          <p:nvPr/>
        </p:nvPicPr>
        <p:blipFill rotWithShape="1">
          <a:blip r:embed="rId3">
            <a:alphaModFix/>
          </a:blip>
          <a:srcRect l="6797" r="6502" b="6279"/>
          <a:stretch/>
        </p:blipFill>
        <p:spPr>
          <a:xfrm>
            <a:off x="5003800" y="713978"/>
            <a:ext cx="909501" cy="617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8" name="Google Shape;1638;p115"/>
          <p:cNvPicPr preferRelativeResize="0"/>
          <p:nvPr/>
        </p:nvPicPr>
        <p:blipFill rotWithShape="1">
          <a:blip r:embed="rId4">
            <a:alphaModFix/>
          </a:blip>
          <a:srcRect l="14348" t="6805" r="16033" b="24105"/>
          <a:stretch/>
        </p:blipFill>
        <p:spPr>
          <a:xfrm>
            <a:off x="7835120" y="711737"/>
            <a:ext cx="932659" cy="617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" name="Google Shape;1639;p115"/>
          <p:cNvPicPr preferRelativeResize="0"/>
          <p:nvPr/>
        </p:nvPicPr>
        <p:blipFill rotWithShape="1">
          <a:blip r:embed="rId5">
            <a:alphaModFix/>
          </a:blip>
          <a:srcRect l="18190" t="7876" r="6457"/>
          <a:stretch/>
        </p:blipFill>
        <p:spPr>
          <a:xfrm>
            <a:off x="6941875" y="713989"/>
            <a:ext cx="757930" cy="617551"/>
          </a:xfrm>
          <a:prstGeom prst="rect">
            <a:avLst/>
          </a:prstGeom>
          <a:noFill/>
          <a:ln>
            <a:noFill/>
          </a:ln>
        </p:spPr>
      </p:pic>
      <p:sp>
        <p:nvSpPr>
          <p:cNvPr id="1640" name="Google Shape;1640;p115"/>
          <p:cNvSpPr txBox="1"/>
          <p:nvPr/>
        </p:nvSpPr>
        <p:spPr>
          <a:xfrm>
            <a:off x="5003800" y="1467338"/>
            <a:ext cx="677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horse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41" name="Google Shape;1641;p115"/>
          <p:cNvSpPr txBox="1"/>
          <p:nvPr/>
        </p:nvSpPr>
        <p:spPr>
          <a:xfrm>
            <a:off x="6941975" y="1432338"/>
            <a:ext cx="9096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chicken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42" name="Google Shape;1642;p115"/>
          <p:cNvSpPr txBox="1"/>
          <p:nvPr/>
        </p:nvSpPr>
        <p:spPr>
          <a:xfrm>
            <a:off x="5981478" y="1432025"/>
            <a:ext cx="8922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human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43" name="Google Shape;1643;p115"/>
          <p:cNvSpPr txBox="1"/>
          <p:nvPr/>
        </p:nvSpPr>
        <p:spPr>
          <a:xfrm>
            <a:off x="8009694" y="1427489"/>
            <a:ext cx="5835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cat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44" name="Google Shape;1644;p115"/>
          <p:cNvSpPr txBox="1">
            <a:spLocks noGrp="1"/>
          </p:cNvSpPr>
          <p:nvPr>
            <p:ph type="body" idx="4294967295"/>
          </p:nvPr>
        </p:nvSpPr>
        <p:spPr>
          <a:xfrm>
            <a:off x="5566500" y="1792200"/>
            <a:ext cx="2576700" cy="312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it have 4 legs?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645" name="Google Shape;1645;p115"/>
          <p:cNvSpPr txBox="1"/>
          <p:nvPr/>
        </p:nvSpPr>
        <p:spPr>
          <a:xfrm>
            <a:off x="5633888" y="21042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46" name="Google Shape;1646;p115"/>
          <p:cNvSpPr txBox="1"/>
          <p:nvPr/>
        </p:nvSpPr>
        <p:spPr>
          <a:xfrm>
            <a:off x="7255588" y="21042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647" name="Google Shape;1647;p115"/>
          <p:cNvCxnSpPr/>
          <p:nvPr/>
        </p:nvCxnSpPr>
        <p:spPr>
          <a:xfrm flipH="1">
            <a:off x="5582000" y="2104200"/>
            <a:ext cx="1058400" cy="571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48" name="Google Shape;1648;p115"/>
          <p:cNvCxnSpPr/>
          <p:nvPr/>
        </p:nvCxnSpPr>
        <p:spPr>
          <a:xfrm>
            <a:off x="6640400" y="2104200"/>
            <a:ext cx="993000" cy="550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49" name="Google Shape;1649;p115"/>
          <p:cNvSpPr txBox="1">
            <a:spLocks noGrp="1"/>
          </p:cNvSpPr>
          <p:nvPr>
            <p:ph type="body" idx="4294967295"/>
          </p:nvPr>
        </p:nvSpPr>
        <p:spPr>
          <a:xfrm>
            <a:off x="7152343" y="2676000"/>
            <a:ext cx="932700" cy="312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ctr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650" name="Google Shape;1650;p115"/>
          <p:cNvSpPr txBox="1">
            <a:spLocks noGrp="1"/>
          </p:cNvSpPr>
          <p:nvPr>
            <p:ph type="body" idx="4294967295"/>
          </p:nvPr>
        </p:nvSpPr>
        <p:spPr>
          <a:xfrm>
            <a:off x="4130025" y="2654700"/>
            <a:ext cx="2676900" cy="312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tter-join Basic 40" panose="02000505000000020003" pitchFamily="50" charset="0"/>
              </a:rPr>
              <a:t>Does it have hooves?</a:t>
            </a:r>
            <a:endParaRPr sz="1800">
              <a:solidFill>
                <a:schemeClr val="lt1"/>
              </a:solidFill>
              <a:latin typeface="Letter-join Basic 40" panose="02000505000000020003" pitchFamily="50" charset="0"/>
            </a:endParaRPr>
          </a:p>
        </p:txBody>
      </p:sp>
      <p:sp>
        <p:nvSpPr>
          <p:cNvPr id="1651" name="Google Shape;1651;p115"/>
          <p:cNvSpPr txBox="1"/>
          <p:nvPr/>
        </p:nvSpPr>
        <p:spPr>
          <a:xfrm>
            <a:off x="4309188" y="308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yes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52" name="Google Shape;1652;p115"/>
          <p:cNvSpPr txBox="1"/>
          <p:nvPr/>
        </p:nvSpPr>
        <p:spPr>
          <a:xfrm>
            <a:off x="5993988" y="3084000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no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cxnSp>
        <p:nvCxnSpPr>
          <p:cNvPr id="1653" name="Google Shape;1653;p115"/>
          <p:cNvCxnSpPr>
            <a:stCxn id="1650" idx="2"/>
          </p:cNvCxnSpPr>
          <p:nvPr/>
        </p:nvCxnSpPr>
        <p:spPr>
          <a:xfrm flipH="1">
            <a:off x="4410075" y="2966700"/>
            <a:ext cx="1058400" cy="7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54" name="Google Shape;1654;p115"/>
          <p:cNvCxnSpPr>
            <a:stCxn id="1650" idx="2"/>
          </p:cNvCxnSpPr>
          <p:nvPr/>
        </p:nvCxnSpPr>
        <p:spPr>
          <a:xfrm>
            <a:off x="5468475" y="2966700"/>
            <a:ext cx="993000" cy="732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55" name="Google Shape;1655;p115"/>
          <p:cNvSpPr txBox="1"/>
          <p:nvPr/>
        </p:nvSpPr>
        <p:spPr>
          <a:xfrm>
            <a:off x="3894300" y="3736250"/>
            <a:ext cx="677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horse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56" name="Google Shape;1656;p115"/>
          <p:cNvSpPr txBox="1"/>
          <p:nvPr/>
        </p:nvSpPr>
        <p:spPr>
          <a:xfrm>
            <a:off x="6159488" y="3736250"/>
            <a:ext cx="677700" cy="1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cat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57" name="Google Shape;1657;p115"/>
          <p:cNvSpPr txBox="1">
            <a:spLocks noGrp="1"/>
          </p:cNvSpPr>
          <p:nvPr>
            <p:ph type="body" idx="1"/>
          </p:nvPr>
        </p:nvSpPr>
        <p:spPr>
          <a:xfrm>
            <a:off x="858650" y="1551600"/>
            <a:ext cx="3450600" cy="37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Does it have two legs?</a:t>
            </a:r>
            <a:endParaRPr sz="2000">
              <a:latin typeface="Letter-join Basic 40" panose="02000505000000020003" pitchFamily="50" charset="0"/>
            </a:endParaRPr>
          </a:p>
        </p:txBody>
      </p:sp>
      <p:grpSp>
        <p:nvGrpSpPr>
          <p:cNvPr id="1658" name="Google Shape;1658;p115"/>
          <p:cNvGrpSpPr/>
          <p:nvPr/>
        </p:nvGrpSpPr>
        <p:grpSpPr>
          <a:xfrm>
            <a:off x="323991" y="1484850"/>
            <a:ext cx="457200" cy="457200"/>
            <a:chOff x="1020916" y="1442088"/>
            <a:chExt cx="457200" cy="457200"/>
          </a:xfrm>
        </p:grpSpPr>
        <p:pic>
          <p:nvPicPr>
            <p:cNvPr id="1659" name="Google Shape;1659;p1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0" name="Google Shape;1660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61" name="Google Shape;1661;p115"/>
          <p:cNvGrpSpPr/>
          <p:nvPr/>
        </p:nvGrpSpPr>
        <p:grpSpPr>
          <a:xfrm>
            <a:off x="323991" y="2343142"/>
            <a:ext cx="457200" cy="457200"/>
            <a:chOff x="1020916" y="1442088"/>
            <a:chExt cx="457200" cy="457200"/>
          </a:xfrm>
        </p:grpSpPr>
        <p:pic>
          <p:nvPicPr>
            <p:cNvPr id="1662" name="Google Shape;1662;p1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3" name="Google Shape;1663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64" name="Google Shape;1664;p115"/>
          <p:cNvGrpSpPr/>
          <p:nvPr/>
        </p:nvGrpSpPr>
        <p:grpSpPr>
          <a:xfrm>
            <a:off x="323991" y="3380483"/>
            <a:ext cx="457200" cy="457200"/>
            <a:chOff x="1020916" y="1442088"/>
            <a:chExt cx="457200" cy="457200"/>
          </a:xfrm>
        </p:grpSpPr>
        <p:pic>
          <p:nvPicPr>
            <p:cNvPr id="1665" name="Google Shape;1665;p1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6" name="Google Shape;1666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67" name="Google Shape;1667;p115"/>
          <p:cNvGrpSpPr/>
          <p:nvPr/>
        </p:nvGrpSpPr>
        <p:grpSpPr>
          <a:xfrm>
            <a:off x="323991" y="4212800"/>
            <a:ext cx="457200" cy="457200"/>
            <a:chOff x="1020916" y="1442088"/>
            <a:chExt cx="457200" cy="457200"/>
          </a:xfrm>
        </p:grpSpPr>
        <p:pic>
          <p:nvPicPr>
            <p:cNvPr id="1668" name="Google Shape;1668;p1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9" name="Google Shape;1669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tter-join Basic 40" panose="02000505000000020003" pitchFamily="50" charset="0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tter-join Basic 40" panose="02000505000000020003" pitchFamily="50" charset="0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70" name="Google Shape;1670;p115"/>
          <p:cNvSpPr txBox="1">
            <a:spLocks noGrp="1"/>
          </p:cNvSpPr>
          <p:nvPr>
            <p:ph type="body" idx="1"/>
          </p:nvPr>
        </p:nvSpPr>
        <p:spPr>
          <a:xfrm>
            <a:off x="858650" y="2220033"/>
            <a:ext cx="2676900" cy="73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How many wings does it have?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671" name="Google Shape;1671;p115"/>
          <p:cNvSpPr txBox="1">
            <a:spLocks noGrp="1"/>
          </p:cNvSpPr>
          <p:nvPr>
            <p:ph type="body" idx="1"/>
          </p:nvPr>
        </p:nvSpPr>
        <p:spPr>
          <a:xfrm>
            <a:off x="858650" y="4265500"/>
            <a:ext cx="7226400" cy="37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Does it have feathers?</a:t>
            </a:r>
            <a:endParaRPr sz="2000">
              <a:latin typeface="Letter-join Basic 40" panose="02000505000000020003" pitchFamily="50" charset="0"/>
            </a:endParaRPr>
          </a:p>
        </p:txBody>
      </p:sp>
      <p:sp>
        <p:nvSpPr>
          <p:cNvPr id="1672" name="Google Shape;1672;p115"/>
          <p:cNvSpPr txBox="1">
            <a:spLocks noGrp="1"/>
          </p:cNvSpPr>
          <p:nvPr>
            <p:ph type="body" idx="1"/>
          </p:nvPr>
        </p:nvSpPr>
        <p:spPr>
          <a:xfrm>
            <a:off x="858650" y="3242767"/>
            <a:ext cx="2576700" cy="73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</a:rPr>
              <a:t>Does it have an internal skeleton?</a:t>
            </a:r>
            <a:endParaRPr sz="2000">
              <a:latin typeface="Letter-join Basic 40" panose="02000505000000020003" pitchFamily="50" charset="0"/>
            </a:endParaRPr>
          </a:p>
        </p:txBody>
      </p:sp>
      <p:pic>
        <p:nvPicPr>
          <p:cNvPr id="1673" name="Google Shape;1673;p1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34033" y="42451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4" name="Google Shape;1674;p115"/>
          <p:cNvPicPr preferRelativeResize="0"/>
          <p:nvPr/>
        </p:nvPicPr>
        <p:blipFill rotWithShape="1">
          <a:blip r:embed="rId8">
            <a:alphaModFix/>
          </a:blip>
          <a:srcRect l="34178" t="16437" r="13003" b="19000"/>
          <a:stretch/>
        </p:blipFill>
        <p:spPr>
          <a:xfrm>
            <a:off x="6032513" y="700875"/>
            <a:ext cx="790149" cy="64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Google Shape;1679;p116"/>
          <p:cNvSpPr txBox="1">
            <a:spLocks noGrp="1"/>
          </p:cNvSpPr>
          <p:nvPr>
            <p:ph type="body" idx="1"/>
          </p:nvPr>
        </p:nvSpPr>
        <p:spPr>
          <a:xfrm>
            <a:off x="307300" y="598263"/>
            <a:ext cx="8237700" cy="72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 dirty="0">
                <a:latin typeface="Letter-join Basic 40" panose="02000505000000020003" pitchFamily="50" charset="0"/>
              </a:rPr>
              <a:t>Choose 4 - 6 of these animals and create a classification key to help others identify them.</a:t>
            </a:r>
            <a:endParaRPr sz="2100" dirty="0">
              <a:latin typeface="Letter-join Basic 40" panose="02000505000000020003" pitchFamily="50" charset="0"/>
            </a:endParaRPr>
          </a:p>
        </p:txBody>
      </p:sp>
      <p:sp>
        <p:nvSpPr>
          <p:cNvPr id="1680" name="Google Shape;1680;p116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pic>
        <p:nvPicPr>
          <p:cNvPr id="1681" name="Google Shape;1681;p116"/>
          <p:cNvPicPr preferRelativeResize="0"/>
          <p:nvPr/>
        </p:nvPicPr>
        <p:blipFill rotWithShape="1">
          <a:blip r:embed="rId3">
            <a:alphaModFix/>
          </a:blip>
          <a:srcRect l="18478" t="25955" r="8309" b="13639"/>
          <a:stretch/>
        </p:blipFill>
        <p:spPr>
          <a:xfrm>
            <a:off x="340700" y="1333374"/>
            <a:ext cx="1894344" cy="104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2" name="Google Shape;1682;p116"/>
          <p:cNvSpPr txBox="1"/>
          <p:nvPr/>
        </p:nvSpPr>
        <p:spPr>
          <a:xfrm>
            <a:off x="324012" y="2387988"/>
            <a:ext cx="20337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red ghost crab (crustacean)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683" name="Google Shape;1683;p116"/>
          <p:cNvPicPr preferRelativeResize="0"/>
          <p:nvPr/>
        </p:nvPicPr>
        <p:blipFill rotWithShape="1">
          <a:blip r:embed="rId4">
            <a:alphaModFix/>
          </a:blip>
          <a:srcRect l="7943" t="4233" r="12139" b="19755"/>
          <a:stretch/>
        </p:blipFill>
        <p:spPr>
          <a:xfrm>
            <a:off x="6628212" y="1333386"/>
            <a:ext cx="1530842" cy="104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4" name="Google Shape;1684;p116"/>
          <p:cNvSpPr txBox="1"/>
          <p:nvPr/>
        </p:nvSpPr>
        <p:spPr>
          <a:xfrm>
            <a:off x="6628212" y="2387988"/>
            <a:ext cx="20337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red admiral butterfly (insect)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85" name="Google Shape;1685;p116"/>
          <p:cNvSpPr txBox="1"/>
          <p:nvPr/>
        </p:nvSpPr>
        <p:spPr>
          <a:xfrm>
            <a:off x="2828224" y="2362595"/>
            <a:ext cx="18945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octopus (mollusc)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686" name="Google Shape;1686;p116"/>
          <p:cNvPicPr preferRelativeResize="0"/>
          <p:nvPr/>
        </p:nvPicPr>
        <p:blipFill rotWithShape="1">
          <a:blip r:embed="rId5">
            <a:alphaModFix/>
          </a:blip>
          <a:srcRect r="21587"/>
          <a:stretch/>
        </p:blipFill>
        <p:spPr>
          <a:xfrm>
            <a:off x="2828233" y="1320675"/>
            <a:ext cx="1200653" cy="104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687" name="Google Shape;1687;p116"/>
          <p:cNvSpPr txBox="1"/>
          <p:nvPr/>
        </p:nvSpPr>
        <p:spPr>
          <a:xfrm>
            <a:off x="4628335" y="2362612"/>
            <a:ext cx="16884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scorpion (arachnid)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688" name="Google Shape;1688;p116"/>
          <p:cNvPicPr preferRelativeResize="0"/>
          <p:nvPr/>
        </p:nvPicPr>
        <p:blipFill rotWithShape="1">
          <a:blip r:embed="rId6">
            <a:alphaModFix/>
          </a:blip>
          <a:srcRect l="6497" r="3379"/>
          <a:stretch/>
        </p:blipFill>
        <p:spPr>
          <a:xfrm>
            <a:off x="4622076" y="1320672"/>
            <a:ext cx="1412947" cy="1041926"/>
          </a:xfrm>
          <a:prstGeom prst="rect">
            <a:avLst/>
          </a:prstGeom>
          <a:noFill/>
          <a:ln>
            <a:noFill/>
          </a:ln>
        </p:spPr>
      </p:pic>
      <p:sp>
        <p:nvSpPr>
          <p:cNvPr id="1689" name="Google Shape;1689;p116"/>
          <p:cNvSpPr txBox="1"/>
          <p:nvPr/>
        </p:nvSpPr>
        <p:spPr>
          <a:xfrm>
            <a:off x="324012" y="4176688"/>
            <a:ext cx="20337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tang (fish)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90" name="Google Shape;1690;p116"/>
          <p:cNvSpPr txBox="1"/>
          <p:nvPr/>
        </p:nvSpPr>
        <p:spPr>
          <a:xfrm>
            <a:off x="6786312" y="4238988"/>
            <a:ext cx="20337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poison dart frog (amphibian)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116"/>
          <p:cNvSpPr txBox="1"/>
          <p:nvPr/>
        </p:nvSpPr>
        <p:spPr>
          <a:xfrm>
            <a:off x="2662650" y="4213600"/>
            <a:ext cx="16542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kingfisher (bird)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692" name="Google Shape;1692;p116"/>
          <p:cNvSpPr txBox="1"/>
          <p:nvPr/>
        </p:nvSpPr>
        <p:spPr>
          <a:xfrm>
            <a:off x="4349075" y="4213600"/>
            <a:ext cx="20337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python (reptile)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pic>
        <p:nvPicPr>
          <p:cNvPr id="1693" name="Google Shape;1693;p116"/>
          <p:cNvPicPr preferRelativeResize="0"/>
          <p:nvPr/>
        </p:nvPicPr>
        <p:blipFill rotWithShape="1">
          <a:blip r:embed="rId7">
            <a:alphaModFix/>
          </a:blip>
          <a:srcRect l="14095" t="13980" r="6178" b="15233"/>
          <a:stretch/>
        </p:blipFill>
        <p:spPr>
          <a:xfrm>
            <a:off x="324000" y="3164949"/>
            <a:ext cx="1760787" cy="104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4" name="Google Shape;1694;p116"/>
          <p:cNvPicPr preferRelativeResize="0"/>
          <p:nvPr/>
        </p:nvPicPr>
        <p:blipFill rotWithShape="1">
          <a:blip r:embed="rId8">
            <a:alphaModFix/>
          </a:blip>
          <a:srcRect l="16013" t="19571" r="23420" b="21635"/>
          <a:stretch/>
        </p:blipFill>
        <p:spPr>
          <a:xfrm>
            <a:off x="2662646" y="3164950"/>
            <a:ext cx="1073437" cy="104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5" name="Google Shape;1695;p116"/>
          <p:cNvPicPr preferRelativeResize="0"/>
          <p:nvPr/>
        </p:nvPicPr>
        <p:blipFill rotWithShape="1">
          <a:blip r:embed="rId9">
            <a:alphaModFix/>
          </a:blip>
          <a:srcRect l="3373" t="6154" r="2402" b="10219"/>
          <a:stretch/>
        </p:blipFill>
        <p:spPr>
          <a:xfrm>
            <a:off x="4313942" y="3164950"/>
            <a:ext cx="1894499" cy="1065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6" name="Google Shape;1696;p116"/>
          <p:cNvPicPr preferRelativeResize="0"/>
          <p:nvPr/>
        </p:nvPicPr>
        <p:blipFill rotWithShape="1">
          <a:blip r:embed="rId10">
            <a:alphaModFix/>
          </a:blip>
          <a:srcRect l="24234" t="21000" r="30126" b="10034"/>
          <a:stretch/>
        </p:blipFill>
        <p:spPr>
          <a:xfrm>
            <a:off x="6786300" y="3157073"/>
            <a:ext cx="1073424" cy="1080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1" name="Google Shape;1701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651875" y="1923750"/>
            <a:ext cx="1764625" cy="1701851"/>
          </a:xfrm>
          <a:prstGeom prst="rect">
            <a:avLst/>
          </a:prstGeom>
          <a:noFill/>
          <a:ln>
            <a:noFill/>
          </a:ln>
        </p:spPr>
      </p:pic>
      <p:sp>
        <p:nvSpPr>
          <p:cNvPr id="1702" name="Google Shape;1702;p117"/>
          <p:cNvSpPr txBox="1">
            <a:spLocks noGrp="1"/>
          </p:cNvSpPr>
          <p:nvPr>
            <p:ph type="body" idx="1"/>
          </p:nvPr>
        </p:nvSpPr>
        <p:spPr>
          <a:xfrm>
            <a:off x="6737325" y="1966100"/>
            <a:ext cx="1679100" cy="131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Here is my classification key. Is yours similar?</a:t>
            </a:r>
            <a:endParaRPr sz="2000"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03" name="Google Shape;1703;p117"/>
          <p:cNvSpPr txBox="1">
            <a:spLocks noGrp="1"/>
          </p:cNvSpPr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Creating classification keys</a:t>
            </a:r>
            <a:endParaRPr/>
          </a:p>
        </p:txBody>
      </p:sp>
      <p:pic>
        <p:nvPicPr>
          <p:cNvPr id="1704" name="Google Shape;1704;p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1650" y="3602388"/>
            <a:ext cx="788349" cy="876623"/>
          </a:xfrm>
          <a:prstGeom prst="rect">
            <a:avLst/>
          </a:prstGeom>
          <a:noFill/>
          <a:ln>
            <a:noFill/>
          </a:ln>
        </p:spPr>
      </p:pic>
      <p:sp>
        <p:nvSpPr>
          <p:cNvPr id="1705" name="Google Shape;1705;p117"/>
          <p:cNvSpPr txBox="1"/>
          <p:nvPr/>
        </p:nvSpPr>
        <p:spPr>
          <a:xfrm>
            <a:off x="7962063" y="4412125"/>
            <a:ext cx="525600" cy="3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Lexend"/>
                <a:cs typeface="Lexend"/>
                <a:sym typeface="Lexend"/>
              </a:rPr>
              <a:t>Alex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Lexend"/>
              <a:cs typeface="Lexend"/>
              <a:sym typeface="Lexend"/>
            </a:endParaRPr>
          </a:p>
        </p:txBody>
      </p:sp>
      <p:sp>
        <p:nvSpPr>
          <p:cNvPr id="1706" name="Google Shape;1706;p117"/>
          <p:cNvSpPr txBox="1">
            <a:spLocks noGrp="1"/>
          </p:cNvSpPr>
          <p:nvPr>
            <p:ph type="body" idx="1"/>
          </p:nvPr>
        </p:nvSpPr>
        <p:spPr>
          <a:xfrm>
            <a:off x="2495951" y="1491075"/>
            <a:ext cx="2291700" cy="681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Does the animal have wings?</a:t>
            </a:r>
            <a:endParaRPr sz="2000">
              <a:solidFill>
                <a:schemeClr val="lt1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07" name="Google Shape;1707;p117"/>
          <p:cNvSpPr txBox="1"/>
          <p:nvPr/>
        </p:nvSpPr>
        <p:spPr>
          <a:xfrm>
            <a:off x="2507076" y="2252112"/>
            <a:ext cx="5985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yes</a:t>
            </a:r>
            <a:endParaRPr sz="20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08" name="Google Shape;1708;p117"/>
          <p:cNvSpPr txBox="1"/>
          <p:nvPr/>
        </p:nvSpPr>
        <p:spPr>
          <a:xfrm>
            <a:off x="4367620" y="2252112"/>
            <a:ext cx="5985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no</a:t>
            </a:r>
            <a:endParaRPr sz="20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cxnSp>
        <p:nvCxnSpPr>
          <p:cNvPr id="1709" name="Google Shape;1709;p117"/>
          <p:cNvCxnSpPr/>
          <p:nvPr/>
        </p:nvCxnSpPr>
        <p:spPr>
          <a:xfrm flipH="1">
            <a:off x="2436743" y="2172112"/>
            <a:ext cx="1205100" cy="650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10" name="Google Shape;1710;p117"/>
          <p:cNvCxnSpPr/>
          <p:nvPr/>
        </p:nvCxnSpPr>
        <p:spPr>
          <a:xfrm>
            <a:off x="3641843" y="2172112"/>
            <a:ext cx="1130400" cy="626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11" name="Google Shape;1711;p117"/>
          <p:cNvSpPr txBox="1">
            <a:spLocks noGrp="1"/>
          </p:cNvSpPr>
          <p:nvPr>
            <p:ph type="body" idx="1"/>
          </p:nvPr>
        </p:nvSpPr>
        <p:spPr>
          <a:xfrm>
            <a:off x="3863462" y="2822400"/>
            <a:ext cx="2569200" cy="681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Does the animal have an exoskeleton?</a:t>
            </a:r>
            <a:endParaRPr sz="2000">
              <a:solidFill>
                <a:schemeClr val="lt1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12" name="Google Shape;1712;p117"/>
          <p:cNvSpPr txBox="1"/>
          <p:nvPr/>
        </p:nvSpPr>
        <p:spPr>
          <a:xfrm>
            <a:off x="4235995" y="3602404"/>
            <a:ext cx="5985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yes</a:t>
            </a:r>
            <a:endParaRPr sz="20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13" name="Google Shape;1713;p117"/>
          <p:cNvSpPr txBox="1"/>
          <p:nvPr/>
        </p:nvSpPr>
        <p:spPr>
          <a:xfrm>
            <a:off x="5683565" y="3602405"/>
            <a:ext cx="5985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no</a:t>
            </a:r>
            <a:endParaRPr sz="20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cxnSp>
        <p:nvCxnSpPr>
          <p:cNvPr id="1714" name="Google Shape;1714;p117"/>
          <p:cNvCxnSpPr/>
          <p:nvPr/>
        </p:nvCxnSpPr>
        <p:spPr>
          <a:xfrm flipH="1">
            <a:off x="4236000" y="3503450"/>
            <a:ext cx="922500" cy="650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15" name="Google Shape;1715;p117"/>
          <p:cNvCxnSpPr/>
          <p:nvPr/>
        </p:nvCxnSpPr>
        <p:spPr>
          <a:xfrm>
            <a:off x="5158500" y="3503450"/>
            <a:ext cx="865500" cy="626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16" name="Google Shape;1716;p117"/>
          <p:cNvSpPr txBox="1"/>
          <p:nvPr/>
        </p:nvSpPr>
        <p:spPr>
          <a:xfrm>
            <a:off x="3698349" y="4153900"/>
            <a:ext cx="14556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red ghost crab (crustacean)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17" name="Google Shape;1717;p117"/>
          <p:cNvSpPr txBox="1"/>
          <p:nvPr/>
        </p:nvSpPr>
        <p:spPr>
          <a:xfrm>
            <a:off x="5821061" y="4130194"/>
            <a:ext cx="11373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octopus (mollusc)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18" name="Google Shape;1718;p117"/>
          <p:cNvSpPr txBox="1">
            <a:spLocks noGrp="1"/>
          </p:cNvSpPr>
          <p:nvPr>
            <p:ph type="body" idx="1"/>
          </p:nvPr>
        </p:nvSpPr>
        <p:spPr>
          <a:xfrm>
            <a:off x="660810" y="2822411"/>
            <a:ext cx="2291700" cy="6810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0" tIns="0" rIns="0" bIns="0" anchor="t" anchorCtr="0">
            <a:noAutofit/>
          </a:bodyPr>
          <a:lstStyle/>
          <a:p>
            <a:pPr marL="72000" marR="7200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Does the animal have antennae?</a:t>
            </a:r>
            <a:endParaRPr sz="2000">
              <a:solidFill>
                <a:schemeClr val="lt1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19" name="Google Shape;1719;p117"/>
          <p:cNvSpPr txBox="1"/>
          <p:nvPr/>
        </p:nvSpPr>
        <p:spPr>
          <a:xfrm>
            <a:off x="660810" y="3602407"/>
            <a:ext cx="5985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yes</a:t>
            </a:r>
            <a:endParaRPr sz="20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20" name="Google Shape;1720;p117"/>
          <p:cNvSpPr txBox="1"/>
          <p:nvPr/>
        </p:nvSpPr>
        <p:spPr>
          <a:xfrm>
            <a:off x="2507080" y="3602407"/>
            <a:ext cx="5985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0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no</a:t>
            </a:r>
            <a:endParaRPr sz="20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cxnSp>
        <p:nvCxnSpPr>
          <p:cNvPr id="1721" name="Google Shape;1721;p117"/>
          <p:cNvCxnSpPr/>
          <p:nvPr/>
        </p:nvCxnSpPr>
        <p:spPr>
          <a:xfrm flipH="1">
            <a:off x="808575" y="3503450"/>
            <a:ext cx="991500" cy="626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22" name="Google Shape;1722;p117"/>
          <p:cNvCxnSpPr/>
          <p:nvPr/>
        </p:nvCxnSpPr>
        <p:spPr>
          <a:xfrm>
            <a:off x="1800075" y="3503450"/>
            <a:ext cx="930000" cy="603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23" name="Google Shape;1723;p117"/>
          <p:cNvSpPr txBox="1"/>
          <p:nvPr/>
        </p:nvSpPr>
        <p:spPr>
          <a:xfrm>
            <a:off x="347575" y="4107400"/>
            <a:ext cx="18588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red admiral butterfly (insect)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24" name="Google Shape;1724;p117"/>
          <p:cNvSpPr txBox="1"/>
          <p:nvPr/>
        </p:nvSpPr>
        <p:spPr>
          <a:xfrm>
            <a:off x="2452705" y="4107394"/>
            <a:ext cx="1137300" cy="3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tter-join Basic 40" panose="02000505000000020003" pitchFamily="50" charset="0"/>
                <a:ea typeface="Kalam"/>
                <a:cs typeface="Kalam"/>
                <a:sym typeface="Kalam"/>
              </a:rPr>
              <a:t>kingfisher (bird)</a:t>
            </a:r>
            <a:endParaRPr sz="1800">
              <a:solidFill>
                <a:srgbClr val="000000"/>
              </a:solidFill>
              <a:latin typeface="Letter-join Basic 40" panose="02000505000000020003" pitchFamily="50" charset="0"/>
              <a:ea typeface="Kalam"/>
              <a:cs typeface="Kalam"/>
              <a:sym typeface="Kalam"/>
            </a:endParaRPr>
          </a:p>
        </p:txBody>
      </p:sp>
      <p:sp>
        <p:nvSpPr>
          <p:cNvPr id="1725" name="Google Shape;1725;p117"/>
          <p:cNvSpPr txBox="1">
            <a:spLocks noGrp="1"/>
          </p:cNvSpPr>
          <p:nvPr>
            <p:ph type="body" idx="1"/>
          </p:nvPr>
        </p:nvSpPr>
        <p:spPr>
          <a:xfrm>
            <a:off x="307300" y="670275"/>
            <a:ext cx="8512800" cy="65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100" dirty="0">
                <a:latin typeface="Letter-join Basic 40" panose="02000505000000020003" pitchFamily="50" charset="0"/>
              </a:rPr>
              <a:t>Choose 4 - 6 of these animals and create a classification key to help others identify them.</a:t>
            </a:r>
            <a:endParaRPr sz="2100" dirty="0">
              <a:latin typeface="Letter-join Basic 40" panose="02000505000000020003" pitchFamily="50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p118"/>
          <p:cNvSpPr txBox="1">
            <a:spLocks noGrp="1"/>
          </p:cNvSpPr>
          <p:nvPr>
            <p:ph type="body" idx="1"/>
          </p:nvPr>
        </p:nvSpPr>
        <p:spPr>
          <a:xfrm>
            <a:off x="324000" y="1080000"/>
            <a:ext cx="84960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>
                <a:latin typeface="Letter-join Basic 40" panose="02000505000000020003" pitchFamily="50" charset="0"/>
              </a:rPr>
              <a:t>Scientists classify animals to make it easier to identify, name and learn about them.</a:t>
            </a:r>
            <a:endParaRPr dirty="0">
              <a:latin typeface="Letter-join Basic 40" panose="02000505000000020003" pitchFamily="50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>
                <a:latin typeface="Letter-join Basic 40" panose="02000505000000020003" pitchFamily="50" charset="0"/>
              </a:rPr>
              <a:t>Animals can be classified by looking at similarities and differences in their observable characteristics.</a:t>
            </a:r>
            <a:endParaRPr dirty="0">
              <a:latin typeface="Letter-join Basic 40" panose="02000505000000020003" pitchFamily="50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dirty="0">
                <a:latin typeface="Letter-join Basic 40" panose="02000505000000020003" pitchFamily="50" charset="0"/>
              </a:rPr>
              <a:t>Animals can be divided into vertebrates and invertebrates, then grouped again within these categories.</a:t>
            </a:r>
            <a:endParaRPr dirty="0">
              <a:latin typeface="Letter-join Basic 40" panose="02000505000000020003" pitchFamily="50" charset="0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dirty="0">
                <a:latin typeface="Letter-join Basic 40" panose="02000505000000020003" pitchFamily="50" charset="0"/>
              </a:rPr>
              <a:t>We can create classification keys for animals by asking a series of yes / no questions about their observable characteristics.</a:t>
            </a:r>
            <a:endParaRPr dirty="0">
              <a:latin typeface="Letter-join Basic 40" panose="02000505000000020003" pitchFamily="50" charset="0"/>
            </a:endParaRPr>
          </a:p>
        </p:txBody>
      </p:sp>
      <p:sp>
        <p:nvSpPr>
          <p:cNvPr id="1731" name="Google Shape;1731;p118"/>
          <p:cNvSpPr txBox="1">
            <a:spLocks noGrp="1"/>
          </p:cNvSpPr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and why we group animals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BEF2BD"/>
      </a:accent1>
      <a:accent2>
        <a:srgbClr val="374CF1"/>
      </a:accent2>
      <a:accent3>
        <a:srgbClr val="D02AA7"/>
      </a:accent3>
      <a:accent4>
        <a:srgbClr val="845AD9"/>
      </a:accent4>
      <a:accent5>
        <a:srgbClr val="037B7D"/>
      </a:accent5>
      <a:accent6>
        <a:srgbClr val="C63D01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2241</Words>
  <Application>Microsoft Office PowerPoint</Application>
  <PresentationFormat>On-screen Show (16:9)</PresentationFormat>
  <Paragraphs>454</Paragraphs>
  <Slides>51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ABeeZee</vt:lpstr>
      <vt:lpstr>Arial</vt:lpstr>
      <vt:lpstr>Calibri</vt:lpstr>
      <vt:lpstr>Letter-join Basic 40</vt:lpstr>
      <vt:lpstr>Lexend</vt:lpstr>
      <vt:lpstr>Lexend Light</vt:lpstr>
      <vt:lpstr>Oak theme - September 2023</vt:lpstr>
      <vt:lpstr>PowerPoint Presentation</vt:lpstr>
      <vt:lpstr>PowerPoint Presentation</vt:lpstr>
      <vt:lpstr>PowerPoint Presentation</vt:lpstr>
      <vt:lpstr>Vertebrates and invertebrates</vt:lpstr>
      <vt:lpstr>Vertebrates and invertebrates</vt:lpstr>
      <vt:lpstr>Vertebrates and invertebrates</vt:lpstr>
      <vt:lpstr>Vertebrates and invertebrates</vt:lpstr>
      <vt:lpstr>Vertebrates and invertebrates</vt:lpstr>
      <vt:lpstr>Vertebrates and invertebrates</vt:lpstr>
      <vt:lpstr>Vertebrates and invertebrates</vt:lpstr>
      <vt:lpstr>Vertebrates and invertebrates</vt:lpstr>
      <vt:lpstr>Which of these invertebrates have hydrostatic skeletons?</vt:lpstr>
      <vt:lpstr>Vertebrates and invertebrates</vt:lpstr>
      <vt:lpstr>Vertebrates and invertebrates</vt:lpstr>
      <vt:lpstr>Vertebrates and invertebrates</vt:lpstr>
      <vt:lpstr>Vertebrates and invertebrates</vt:lpstr>
      <vt:lpstr>Which of these animals are vertebrates?</vt:lpstr>
      <vt:lpstr>Vertebrates and invertebrates</vt:lpstr>
      <vt:lpstr>Vertebrates and invertebrates</vt:lpstr>
      <vt:lpstr>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Groups within vertebrates and invertebrates</vt:lpstr>
      <vt:lpstr>Vertebrates and invertebrates</vt:lpstr>
      <vt:lpstr>Creating classification keys</vt:lpstr>
      <vt:lpstr>Creating classification keys</vt:lpstr>
      <vt:lpstr>Creating classification keys</vt:lpstr>
      <vt:lpstr>Creating classification keys</vt:lpstr>
      <vt:lpstr>Creating classification keys</vt:lpstr>
      <vt:lpstr>Creating classification keys</vt:lpstr>
      <vt:lpstr>Creating classification keys</vt:lpstr>
      <vt:lpstr>Which question could we use to divide these animals into two groups?</vt:lpstr>
      <vt:lpstr>Creating classification keys</vt:lpstr>
      <vt:lpstr>Creating classification keys</vt:lpstr>
      <vt:lpstr>Creating classification keys</vt:lpstr>
      <vt:lpstr>How and why we group animals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Mr Broadleday</dc:creator>
  <cp:lastModifiedBy>Callum Broadleday</cp:lastModifiedBy>
  <cp:revision>1</cp:revision>
  <dcterms:modified xsi:type="dcterms:W3CDTF">2026-10-19T08:52:06Z</dcterms:modified>
</cp:coreProperties>
</file>